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7" r:id="rId2"/>
    <p:sldId id="260" r:id="rId3"/>
    <p:sldId id="259" r:id="rId4"/>
    <p:sldId id="306" r:id="rId5"/>
    <p:sldId id="307" r:id="rId6"/>
    <p:sldId id="304" r:id="rId7"/>
    <p:sldId id="311" r:id="rId8"/>
    <p:sldId id="312" r:id="rId9"/>
    <p:sldId id="314" r:id="rId10"/>
    <p:sldId id="315" r:id="rId11"/>
    <p:sldId id="313" r:id="rId12"/>
    <p:sldId id="316" r:id="rId13"/>
    <p:sldId id="317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6"/>
    <p:restoredTop sz="91445"/>
  </p:normalViewPr>
  <p:slideViewPr>
    <p:cSldViewPr snapToGrid="0" snapToObjects="1">
      <p:cViewPr>
        <p:scale>
          <a:sx n="78" d="100"/>
          <a:sy n="78" d="100"/>
        </p:scale>
        <p:origin x="432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5879B-F103-CD40-9FE4-E845A676453A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71682-F9CC-F947-A06A-D9B965AD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9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9, 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9,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3778"/>
            <a:ext cx="5791200" cy="986765"/>
          </a:xfrm>
        </p:spPr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1214"/>
                <a:ext cx="8229600" cy="4735286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4000" dirty="0" smtClean="0"/>
                  <a:t>Solve each of the following.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4000" i="1" dirty="0" smtClean="0">
                    <a:latin typeface="Cambria Math" charset="0"/>
                  </a:rPr>
                  <a:t>(-5)</a:t>
                </a:r>
                <a:r>
                  <a:rPr lang="en-US" sz="4000" i="1" baseline="30000" dirty="0" smtClean="0">
                    <a:latin typeface="Cambria Math" charset="0"/>
                  </a:rPr>
                  <a:t>2</a:t>
                </a:r>
                <a:endParaRPr lang="en-US" sz="4000" i="1" baseline="30000" dirty="0" smtClean="0">
                  <a:latin typeface="Cambria Math" charset="0"/>
                </a:endParaRP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𝟏𝟔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𝟒𝟎𝟎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𝟑𝟔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algn="ctr"/>
                <a:endParaRPr lang="en-US" sz="3200" dirty="0"/>
              </a:p>
              <a:p>
                <a:endParaRPr lang="en-US" sz="4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1214"/>
                <a:ext cx="8229600" cy="4735286"/>
              </a:xfrm>
              <a:blipFill rotWithShape="0">
                <a:blip r:embed="rId2"/>
                <a:stretch>
                  <a:fillRect l="-2519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94400" y="315298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rgbClr val="00B050"/>
                </a:solidFill>
              </a:rPr>
              <a:t>GREEN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550576"/>
              </p:ext>
            </p:extLst>
          </p:nvPr>
        </p:nvGraphicFramePr>
        <p:xfrm>
          <a:off x="674914" y="1709058"/>
          <a:ext cx="4008237" cy="1083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939600" imgH="253800" progId="Equation.RSEE4">
                  <p:embed/>
                </p:oleObj>
              </mc:Choice>
              <mc:Fallback>
                <p:oleObj name="Equation" r:id="rId3" imgW="939600" imgH="253800" progId="Equation.RS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14" y="1709058"/>
                        <a:ext cx="4008237" cy="10831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8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US" sz="4000" dirty="0" smtClean="0"/>
                  <a:t>Simplify each of the following.</a:t>
                </a: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𝟏𝟐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𝟕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𝒊</m:t>
                        </m:r>
                      </m:e>
                    </m:d>
                    <m:r>
                      <a:rPr lang="en-US" sz="4000" b="1" i="1" smtClean="0">
                        <a:latin typeface="Cambria Math" charset="0"/>
                      </a:rPr>
                      <m:t>+(−</m:t>
                    </m:r>
                    <m:r>
                      <a:rPr lang="en-US" sz="4000" b="1" i="1" smtClean="0">
                        <a:latin typeface="Cambria Math" charset="0"/>
                      </a:rPr>
                      <m:t>𝟔</m:t>
                    </m:r>
                    <m:r>
                      <a:rPr lang="en-US" sz="4000" b="1" i="1" smtClean="0">
                        <a:latin typeface="Cambria Math" charset="0"/>
                      </a:rPr>
                      <m:t>+</m:t>
                    </m:r>
                    <m:r>
                      <a:rPr lang="en-US" sz="4000" b="1" i="1" smtClean="0">
                        <a:latin typeface="Cambria Math" charset="0"/>
                      </a:rPr>
                      <m:t>𝒊</m:t>
                    </m:r>
                    <m:r>
                      <a:rPr lang="en-US" sz="4000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𝟓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charset="0"/>
                          </a:rPr>
                          <m:t>𝒊</m:t>
                        </m:r>
                      </m:e>
                    </m:d>
                    <m:r>
                      <a:rPr lang="en-US" sz="4000" b="1" i="1" smtClean="0">
                        <a:latin typeface="Cambria Math" charset="0"/>
                      </a:rPr>
                      <m:t>−(</m:t>
                    </m:r>
                    <m:r>
                      <a:rPr lang="en-US" sz="4000" b="1" i="1" smtClean="0">
                        <a:latin typeface="Cambria Math" charset="0"/>
                      </a:rPr>
                      <m:t>𝟖</m:t>
                    </m:r>
                    <m:r>
                      <a:rPr lang="en-US" sz="4000" b="1" i="1" smtClean="0">
                        <a:latin typeface="Cambria Math" charset="0"/>
                      </a:rPr>
                      <m:t>+</m:t>
                    </m:r>
                    <m:r>
                      <a:rPr lang="en-US" sz="4000" b="1" i="1" smtClean="0">
                        <a:latin typeface="Cambria Math" charset="0"/>
                      </a:rPr>
                      <m:t>𝟔</m:t>
                    </m:r>
                    <m:r>
                      <a:rPr lang="en-US" sz="4000" b="1" i="1" smtClean="0">
                        <a:latin typeface="Cambria Math" charset="0"/>
                      </a:rPr>
                      <m:t>𝒊</m:t>
                    </m:r>
                    <m:r>
                      <a:rPr lang="en-US" sz="4000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charset="0"/>
                      </a:rPr>
                      <m:t>𝟑</m:t>
                    </m:r>
                    <m:r>
                      <a:rPr lang="en-US" sz="4000" b="1" i="1" smtClean="0">
                        <a:latin typeface="Cambria Math" charset="0"/>
                      </a:rPr>
                      <m:t>𝒊</m:t>
                    </m:r>
                    <m:r>
                      <a:rPr lang="en-US" sz="4000" b="1" i="1" smtClean="0">
                        <a:latin typeface="Cambria Math" charset="0"/>
                      </a:rPr>
                      <m:t>(</m:t>
                    </m:r>
                    <m:r>
                      <a:rPr lang="en-US" sz="4000" b="1" i="1" smtClean="0">
                        <a:latin typeface="Cambria Math" charset="0"/>
                      </a:rPr>
                      <m:t>𝟔</m:t>
                    </m:r>
                    <m:r>
                      <a:rPr lang="en-US" sz="4000" b="1" i="1" smtClean="0">
                        <a:latin typeface="Cambria Math" charset="0"/>
                      </a:rPr>
                      <m:t>+</m:t>
                    </m:r>
                    <m:r>
                      <a:rPr lang="en-US" sz="4000" b="1" i="1" smtClean="0">
                        <a:latin typeface="Cambria Math" charset="0"/>
                      </a:rPr>
                      <m:t>𝟓</m:t>
                    </m:r>
                    <m:r>
                      <a:rPr lang="en-US" sz="4000" b="1" i="1" smtClean="0">
                        <a:latin typeface="Cambria Math" charset="0"/>
                      </a:rPr>
                      <m:t>𝒊</m:t>
                    </m:r>
                    <m:r>
                      <a:rPr lang="en-US" sz="4000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charset="0"/>
                      </a:rPr>
                      <m:t>(</m:t>
                    </m:r>
                    <m:r>
                      <a:rPr lang="en-US" sz="4000" b="1" i="1" smtClean="0">
                        <a:latin typeface="Cambria Math" charset="0"/>
                      </a:rPr>
                      <m:t>𝟕</m:t>
                    </m:r>
                    <m:r>
                      <a:rPr lang="en-US" sz="4000" b="1" i="1" smtClean="0">
                        <a:latin typeface="Cambria Math" charset="0"/>
                      </a:rPr>
                      <m:t>+</m:t>
                    </m:r>
                    <m:r>
                      <a:rPr lang="en-US" sz="4000" b="1" i="1" smtClean="0">
                        <a:latin typeface="Cambria Math" charset="0"/>
                      </a:rPr>
                      <m:t>𝒊</m:t>
                    </m:r>
                    <m:r>
                      <a:rPr lang="en-US" sz="4000" b="1" i="1" smtClean="0">
                        <a:latin typeface="Cambria Math" charset="0"/>
                      </a:rPr>
                      <m:t>)(</m:t>
                    </m:r>
                    <m:r>
                      <a:rPr lang="en-US" sz="4000" b="1" i="1" smtClean="0">
                        <a:latin typeface="Cambria Math" charset="0"/>
                      </a:rPr>
                      <m:t>𝟕</m:t>
                    </m:r>
                    <m:r>
                      <a:rPr lang="en-US" sz="4000" b="1" i="1" smtClean="0">
                        <a:latin typeface="Cambria Math" charset="0"/>
                      </a:rPr>
                      <m:t>−</m:t>
                    </m:r>
                    <m:r>
                      <a:rPr lang="en-US" sz="4000" b="1" i="1" smtClean="0">
                        <a:latin typeface="Cambria Math" charset="0"/>
                      </a:rPr>
                      <m:t>𝒊</m:t>
                    </m:r>
                    <m:r>
                      <a:rPr lang="en-US" sz="4000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40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  <a:blipFill rotWithShape="0">
                <a:blip r:embed="rId2"/>
                <a:stretch>
                  <a:fillRect t="-4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16600" y="34795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chemeClr val="accent2"/>
                </a:solidFill>
              </a:rPr>
              <a:t>YELLOW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A conjugate is the complex number that will result in a real number when multiplied.</a:t>
                </a:r>
                <a:endParaRPr lang="en-US" sz="3200" dirty="0" smtClean="0"/>
              </a:p>
              <a:p>
                <a:pPr algn="ctr"/>
                <a:endParaRPr lang="en-US" sz="16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charset="0"/>
                        </a:rPr>
                        <m:t>(</m:t>
                      </m:r>
                      <m:r>
                        <a:rPr lang="en-US" sz="6000" b="1" i="1" smtClean="0">
                          <a:latin typeface="Cambria Math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charset="0"/>
                        </a:rPr>
                        <m:t>+</m:t>
                      </m:r>
                      <m:r>
                        <a:rPr lang="en-US" sz="6000" b="1" i="1" smtClean="0">
                          <a:latin typeface="Cambria Math" charset="0"/>
                        </a:rPr>
                        <m:t>𝒃𝒊</m:t>
                      </m:r>
                      <m:r>
                        <a:rPr lang="en-US" sz="6000" b="1" i="1" smtClean="0">
                          <a:latin typeface="Cambria Math" charset="0"/>
                        </a:rPr>
                        <m:t>)(</m:t>
                      </m:r>
                      <m:r>
                        <a:rPr lang="en-US" sz="6000" b="1" i="1" smtClean="0">
                          <a:latin typeface="Cambria Math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charset="0"/>
                        </a:rPr>
                        <m:t>−</m:t>
                      </m:r>
                      <m:r>
                        <a:rPr lang="en-US" sz="6000" b="1" i="1" smtClean="0">
                          <a:latin typeface="Cambria Math" charset="0"/>
                        </a:rPr>
                        <m:t>𝒃𝒊</m:t>
                      </m:r>
                      <m:r>
                        <a:rPr lang="en-US" sz="6000" b="1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6000" b="1" dirty="0" smtClean="0"/>
              </a:p>
              <a:p>
                <a:pPr algn="ctr"/>
                <a:endParaRPr lang="en-US" sz="1600" dirty="0" smtClean="0"/>
              </a:p>
              <a:p>
                <a:pPr algn="ctr"/>
                <a:r>
                  <a:rPr lang="en-US" sz="3600" dirty="0" smtClean="0"/>
                  <a:t>Conjugates can also be used to </a:t>
                </a:r>
                <a:r>
                  <a:rPr lang="en-US" sz="3600" u="sng" dirty="0" smtClean="0"/>
                  <a:t>rationalize</a:t>
                </a:r>
                <a:r>
                  <a:rPr lang="en-US" sz="3600" dirty="0" smtClean="0"/>
                  <a:t> fractions.</a:t>
                </a:r>
                <a:endParaRPr lang="en-US" sz="36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t="-1675" r="-871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3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511138"/>
              </p:ext>
            </p:extLst>
          </p:nvPr>
        </p:nvGraphicFramePr>
        <p:xfrm>
          <a:off x="691241" y="1807027"/>
          <a:ext cx="1643743" cy="236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406080" imgH="583920" progId="Equation.RSEE4">
                  <p:embed/>
                </p:oleObj>
              </mc:Choice>
              <mc:Fallback>
                <p:oleObj name="Equation" r:id="rId3" imgW="406080" imgH="583920" progId="Equation.RS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41" y="1807027"/>
                        <a:ext cx="1643743" cy="23622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427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2707" y="1574801"/>
            <a:ext cx="7695027" cy="4728028"/>
          </a:xfrm>
        </p:spPr>
        <p:txBody>
          <a:bodyPr>
            <a:normAutofit/>
          </a:bodyPr>
          <a:lstStyle/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94400" y="315298"/>
            <a:ext cx="26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rgbClr val="00B050"/>
                </a:solidFill>
              </a:rPr>
              <a:t>GREEN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1" r="67692" b="58465"/>
          <a:stretch/>
        </p:blipFill>
        <p:spPr>
          <a:xfrm>
            <a:off x="5045529" y="2379402"/>
            <a:ext cx="2726871" cy="1970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 r="47504" b="70596"/>
          <a:stretch/>
        </p:blipFill>
        <p:spPr>
          <a:xfrm>
            <a:off x="457201" y="2705221"/>
            <a:ext cx="4408714" cy="17081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3" r="56894" b="23853"/>
          <a:stretch/>
        </p:blipFill>
        <p:spPr>
          <a:xfrm>
            <a:off x="457200" y="4463815"/>
            <a:ext cx="3445329" cy="17780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43" r="62216" b="9270"/>
          <a:stretch/>
        </p:blipFill>
        <p:spPr>
          <a:xfrm>
            <a:off x="5045528" y="4477959"/>
            <a:ext cx="3212205" cy="18753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1"/>
            <a:ext cx="8294914" cy="100261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Simplify each of the following. Write your answer in standard form [</a:t>
            </a:r>
            <a:r>
              <a:rPr lang="en-US" dirty="0" err="1" smtClean="0"/>
              <a:t>a+bi</a:t>
            </a:r>
            <a:r>
              <a:rPr lang="en-US" dirty="0" smtClean="0"/>
              <a:t>].</a:t>
            </a:r>
            <a:endParaRPr lang="en-US" sz="3200" i="1" dirty="0"/>
          </a:p>
          <a:p>
            <a:pPr marL="742950" indent="-742950">
              <a:buFont typeface="+mj-lt"/>
              <a:buAutoNum type="arabicPeriod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4376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4643geometry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14103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COMPLEX NUMBERS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41951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POLYNOMIALS &amp; RATIONAL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A square root is the opposite of a square [exponent of two].</a:t>
                </a:r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5400" i="1" dirty="0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sz="5400" i="1" dirty="0" smtClean="0">
                              <a:latin typeface="Cambria Math" charset="0"/>
                            </a:rPr>
                            <m:t>7</m:t>
                          </m:r>
                        </m:e>
                        <m:sup>
                          <m:r>
                            <a:rPr lang="en-US" sz="5400" i="1" dirty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5400" i="1" dirty="0" smtClean="0">
                          <a:latin typeface="Cambria Math" charset="0"/>
                        </a:rPr>
                        <m:t>=49</m:t>
                      </m:r>
                    </m:oMath>
                  </m:oMathPara>
                </a14:m>
                <a:endParaRPr lang="en-US" sz="5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5400" b="0" i="1" dirty="0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0" i="1" dirty="0" smtClean="0">
                              <a:latin typeface="Cambria Math" charset="0"/>
                            </a:rPr>
                            <m:t>49</m:t>
                          </m:r>
                        </m:e>
                      </m:rad>
                      <m:r>
                        <a:rPr lang="en-US" sz="5400" b="0" i="1" dirty="0">
                          <a:latin typeface="Cambria Math" charset="0"/>
                        </a:rPr>
                        <m:t>=</m:t>
                      </m:r>
                      <m:r>
                        <a:rPr lang="en-US" sz="5400" b="0" i="1" dirty="0" smtClean="0">
                          <a:latin typeface="Cambria Math" charset="0"/>
                        </a:rPr>
                        <m:t>7</m:t>
                      </m:r>
                    </m:oMath>
                  </m:oMathPara>
                </a14:m>
                <a:endParaRPr lang="en-US" sz="5400" b="0" dirty="0"/>
              </a:p>
              <a:p>
                <a:pPr algn="ctr"/>
                <a:r>
                  <a:rPr lang="en-US" sz="3200" dirty="0" smtClean="0"/>
                  <a:t>You </a:t>
                </a:r>
                <a:r>
                  <a:rPr lang="en-US" sz="3200" u="sng" dirty="0" smtClean="0"/>
                  <a:t>cannot</a:t>
                </a:r>
                <a:r>
                  <a:rPr lang="en-US" sz="3200" dirty="0" smtClean="0"/>
                  <a:t> take the square root of a negative number because no number multiplied by </a:t>
                </a:r>
                <a:r>
                  <a:rPr lang="en-US" sz="3200" i="1" dirty="0" smtClean="0"/>
                  <a:t>itself</a:t>
                </a:r>
                <a:r>
                  <a:rPr lang="en-US" sz="3200" dirty="0" smtClean="0"/>
                  <a:t> can be negative.</a:t>
                </a:r>
                <a:endParaRPr lang="en-US" sz="3200" dirty="0" smtClean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t="-1675" r="-1267" b="-1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1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62707" y="1574801"/>
            <a:ext cx="7695027" cy="4728028"/>
          </a:xfrm>
        </p:spPr>
        <p:txBody>
          <a:bodyPr>
            <a:norm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712298"/>
            <a:ext cx="83185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If there is a square root in the denominator, the fraction needs to be </a:t>
                </a:r>
                <a:r>
                  <a:rPr lang="en-US" sz="3200" u="sng" dirty="0" smtClean="0"/>
                  <a:t>rationalized</a:t>
                </a:r>
                <a:r>
                  <a:rPr lang="en-US" sz="3200" dirty="0" smtClean="0"/>
                  <a:t>.</a:t>
                </a:r>
              </a:p>
              <a:p>
                <a:pPr algn="ctr"/>
                <a:endParaRPr lang="en-US" sz="3200" dirty="0" smtClean="0"/>
              </a:p>
              <a:p>
                <a:pPr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charset="0"/>
                              </a:rPr>
                              <m:t>𝟏𝟔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charset="0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3200" dirty="0" smtClean="0"/>
                  <a:t> =</a:t>
                </a:r>
                <a:endParaRPr lang="en-US" sz="3200" dirty="0" smtClean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238" t="-1675" r="-1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ROOTS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</p:spPr>
            <p:txBody>
              <a:bodyPr anchor="ctr">
                <a:normAutofit fontScale="92500" lnSpcReduction="20000"/>
              </a:bodyPr>
              <a:lstStyle/>
              <a:p>
                <a:pPr algn="ctr"/>
                <a:r>
                  <a:rPr lang="en-US" sz="4000" dirty="0" smtClean="0"/>
                  <a:t>Simplify each of the following.</a:t>
                </a: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𝟐𝟒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charset="0"/>
                          </a:rPr>
                          <m:t>𝟒𝟓</m:t>
                        </m:r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charset="0"/>
                              </a:rPr>
                              <m:t>𝟖𝟏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 smtClean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charset="0"/>
                              </a:rPr>
                              <m:t>𝟒𝟗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charset="0"/>
                              </a:rPr>
                              <m:t>𝟓</m:t>
                            </m:r>
                          </m:den>
                        </m:f>
                      </m:e>
                    </m:rad>
                  </m:oMath>
                </a14:m>
                <a:endParaRPr lang="en-US" sz="40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48155"/>
                <a:ext cx="8033657" cy="4728028"/>
              </a:xfrm>
              <a:blipFill rotWithShape="0">
                <a:blip r:embed="rId2"/>
                <a:stretch>
                  <a:fillRect t="-9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16600" y="34795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CODE: </a:t>
            </a:r>
            <a:r>
              <a:rPr lang="en-US" sz="2800" b="1" dirty="0" smtClean="0">
                <a:solidFill>
                  <a:schemeClr val="accent2"/>
                </a:solidFill>
              </a:rPr>
              <a:t>YELLOW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 lnSpcReduction="10000"/>
              </a:bodyPr>
              <a:lstStyle/>
              <a:p>
                <a:pPr algn="ctr"/>
                <a:r>
                  <a:rPr lang="en-US" sz="3200" dirty="0" smtClean="0"/>
                  <a:t>Since y</a:t>
                </a:r>
                <a:r>
                  <a:rPr lang="en-US" sz="3200" dirty="0" smtClean="0"/>
                  <a:t>ou cannot take the square root of a negative number, the solution is </a:t>
                </a:r>
                <a:r>
                  <a:rPr lang="en-US" sz="3200" u="sng" dirty="0" smtClean="0"/>
                  <a:t>imaginary</a:t>
                </a:r>
                <a:r>
                  <a:rPr lang="en-US" sz="3200" dirty="0" smtClean="0"/>
                  <a:t>.</a:t>
                </a:r>
              </a:p>
              <a:p>
                <a:pPr algn="ctr"/>
                <a:endParaRPr lang="en-US" sz="32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 smtClean="0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mtClean="0">
                              <a:latin typeface="Cambria Math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charset="0"/>
                            </a:rPr>
                            <m:t>𝟏</m:t>
                          </m:r>
                        </m:e>
                      </m:rad>
                      <m:r>
                        <a:rPr lang="en-US" sz="4400" b="1" i="1" smtClean="0">
                          <a:latin typeface="Cambria Math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charset="0"/>
                        </a:rPr>
                        <m:t>𝒊</m:t>
                      </m:r>
                    </m:oMath>
                  </m:oMathPara>
                </a14:m>
                <a:endParaRPr lang="en-US" sz="44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charset="0"/>
                            </a:rPr>
                            <m:t>𝟔𝟒</m:t>
                          </m:r>
                        </m:e>
                      </m:rad>
                      <m:r>
                        <a:rPr lang="en-US" sz="4400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4400" i="1">
                              <a:latin typeface="Cambria Math" charset="0"/>
                            </a:rPr>
                          </m:ctrlPr>
                        </m:radPr>
                        <m:deg/>
                        <m:e>
                          <m:r>
                            <a:rPr lang="en-US" sz="4400" i="1">
                              <a:latin typeface="Cambria Math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charset="0"/>
                            </a:rPr>
                            <m:t>𝟒𝟗</m:t>
                          </m:r>
                        </m:e>
                      </m:rad>
                      <m:r>
                        <a:rPr lang="en-US" sz="4400" i="1">
                          <a:latin typeface="Cambria Math" charset="0"/>
                        </a:rPr>
                        <m:t>=</m:t>
                      </m:r>
                    </m:oMath>
                  </m:oMathPara>
                </a14:m>
                <a:endParaRPr lang="en-US" sz="4400" dirty="0"/>
              </a:p>
              <a:p>
                <a:pPr algn="ctr"/>
                <a:endParaRPr lang="en-US" sz="44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950" t="-2706" r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sz="3200" dirty="0" smtClean="0"/>
                  <a:t>Complex numbers contain a real term and an imaginary term.</a:t>
                </a:r>
                <a:endParaRPr lang="en-US" sz="3200" dirty="0" smtClean="0"/>
              </a:p>
              <a:p>
                <a:pPr algn="ctr"/>
                <a:endParaRPr lang="en-US" sz="16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charset="0"/>
                        </a:rPr>
                        <m:t>+</m:t>
                      </m:r>
                      <m:r>
                        <a:rPr lang="en-US" sz="6000" b="1" i="1" smtClean="0">
                          <a:latin typeface="Cambria Math" charset="0"/>
                        </a:rPr>
                        <m:t>𝒃𝒊</m:t>
                      </m:r>
                    </m:oMath>
                  </m:oMathPara>
                </a14:m>
                <a:endParaRPr lang="en-US" sz="6000" b="1" dirty="0" smtClean="0"/>
              </a:p>
              <a:p>
                <a:pPr algn="ctr"/>
                <a:endParaRPr lang="en-US" sz="1600" dirty="0" smtClean="0"/>
              </a:p>
              <a:p>
                <a:pPr algn="ctr"/>
                <a:r>
                  <a:rPr lang="en-US" sz="3600" dirty="0" smtClean="0"/>
                  <a:t>Operations can be performed on complex numbers.</a:t>
                </a:r>
                <a:endParaRPr lang="en-US" sz="3600" dirty="0" smtClean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/>
              </a:p>
              <a:p>
                <a:pPr algn="ctr"/>
                <a:endParaRPr lang="en-US" sz="3200" dirty="0" smtClean="0"/>
              </a:p>
              <a:p>
                <a:pPr algn="ctr"/>
                <a:endParaRPr lang="en-US" sz="16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62707" y="1574801"/>
                <a:ext cx="7695027" cy="4728028"/>
              </a:xfrm>
              <a:blipFill rotWithShape="0">
                <a:blip r:embed="rId2"/>
                <a:stretch>
                  <a:fillRect l="-396" t="-1675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0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340698"/>
            <a:ext cx="246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CODE</a:t>
            </a:r>
            <a:r>
              <a:rPr lang="en-US" sz="2800" b="1" smtClean="0"/>
              <a:t>: </a:t>
            </a:r>
            <a:r>
              <a:rPr lang="en-US" sz="2800" b="1" smtClean="0">
                <a:solidFill>
                  <a:srgbClr val="0070C0"/>
                </a:solidFill>
              </a:rPr>
              <a:t>BLUE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933469"/>
              </p:ext>
            </p:extLst>
          </p:nvPr>
        </p:nvGraphicFramePr>
        <p:xfrm>
          <a:off x="457200" y="1948543"/>
          <a:ext cx="4550229" cy="2947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117440" imgH="723600" progId="Equation.RSEE4">
                  <p:embed/>
                </p:oleObj>
              </mc:Choice>
              <mc:Fallback>
                <p:oleObj name="Equation" r:id="rId3" imgW="1117440" imgH="723600" progId="Equation.RSEE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48543"/>
                        <a:ext cx="4550229" cy="29471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01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10220</TotalTime>
  <Words>210</Words>
  <Application>Microsoft Macintosh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 Black</vt:lpstr>
      <vt:lpstr>Cambria Math</vt:lpstr>
      <vt:lpstr>Arial</vt:lpstr>
      <vt:lpstr>Calibri</vt:lpstr>
      <vt:lpstr>Essential</vt:lpstr>
      <vt:lpstr>Respondus Equation Editor 4.0 Equation</vt:lpstr>
      <vt:lpstr>Bell ringer</vt:lpstr>
      <vt:lpstr>POLYNOMIALS &amp; RATIONAL FUNCTIONS</vt:lpstr>
      <vt:lpstr>SQUARE ROOTS</vt:lpstr>
      <vt:lpstr>SQUARE ROOTS</vt:lpstr>
      <vt:lpstr>SQUARE ROOTS</vt:lpstr>
      <vt:lpstr>SQUARE ROOTS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  <vt:lpstr>COMPLEX NUMBERS</vt:lpstr>
    </vt:vector>
  </TitlesOfParts>
  <Company>University of Central Florida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McKenna Phillips</dc:creator>
  <cp:lastModifiedBy>PHILLIPS, IDA M</cp:lastModifiedBy>
  <cp:revision>75</cp:revision>
  <dcterms:created xsi:type="dcterms:W3CDTF">2014-08-15T16:50:20Z</dcterms:created>
  <dcterms:modified xsi:type="dcterms:W3CDTF">2017-10-11T11:28:59Z</dcterms:modified>
</cp:coreProperties>
</file>