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7" r:id="rId2"/>
    <p:sldId id="260" r:id="rId3"/>
    <p:sldId id="319" r:id="rId4"/>
    <p:sldId id="315" r:id="rId5"/>
    <p:sldId id="320" r:id="rId6"/>
    <p:sldId id="313" r:id="rId7"/>
    <p:sldId id="321" r:id="rId8"/>
    <p:sldId id="322" r:id="rId9"/>
    <p:sldId id="314" r:id="rId10"/>
    <p:sldId id="323" r:id="rId11"/>
    <p:sldId id="32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75" d="100"/>
          <a:sy n="75" d="100"/>
        </p:scale>
        <p:origin x="512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29,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0243" y="1551214"/>
                <a:ext cx="8376557" cy="473528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000" dirty="0" smtClean="0"/>
                  <a:t>What transformations from the original function f(x) are included in the function notation below?</a:t>
                </a:r>
                <a:endParaRPr lang="en-US" sz="4000" dirty="0" smtClean="0"/>
              </a:p>
              <a:p>
                <a:pPr algn="ctr"/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charset="0"/>
                        </a:rPr>
                        <m:t>𝒈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latin typeface="Cambria Math" charset="0"/>
                        </a:rPr>
                        <m:t>=−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𝟐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𝟑</m:t>
                          </m:r>
                        </m:e>
                      </m:d>
                      <m:r>
                        <a:rPr lang="en-US" sz="48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𝟒</m:t>
                      </m:r>
                    </m:oMath>
                  </m:oMathPara>
                </a14:m>
                <a:endParaRPr lang="en-US" sz="40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0243" y="1551214"/>
                <a:ext cx="8376557" cy="4735286"/>
              </a:xfrm>
              <a:blipFill rotWithShape="0">
                <a:blip r:embed="rId2"/>
                <a:stretch>
                  <a:fillRect l="-1747" t="-2317" r="-3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&amp; CUBIC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574801"/>
            <a:ext cx="8051800" cy="12192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dirty="0" smtClean="0"/>
              <a:t>Write the equation of the function graphed below using transformations.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44484"/>
            <a:ext cx="3556000" cy="35730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9160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757" y="0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State the transformations from the parent function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charset="0"/>
                      </a:rPr>
                      <m:t>𝑓</m:t>
                    </m:r>
                    <m:r>
                      <a:rPr lang="en-US" sz="3200" i="1" dirty="0" smtClean="0">
                        <a:latin typeface="Cambria Math" charset="0"/>
                      </a:rPr>
                      <m:t>(</m:t>
                    </m:r>
                    <m:r>
                      <a:rPr lang="en-US" sz="3200" i="1" dirty="0" smtClean="0">
                        <a:latin typeface="Cambria Math" charset="0"/>
                      </a:rPr>
                      <m:t>𝑥</m:t>
                    </m:r>
                    <m:r>
                      <a:rPr lang="en-US" sz="3200" i="1" dirty="0" smtClean="0">
                        <a:latin typeface="Cambria Math" charset="0"/>
                      </a:rPr>
                      <m:t>)=</m:t>
                    </m:r>
                    <m:sSup>
                      <m:sSup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 smtClean="0"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/>
                  <a:t> in the graph below. Then write an equation for the function.</a:t>
                </a:r>
                <a:endParaRPr lang="en-US" sz="3600" i="1" dirty="0"/>
              </a:p>
              <a:p>
                <a:pPr marL="742950" indent="-742950">
                  <a:buFont typeface="+mj-lt"/>
                  <a:buAutoNum type="arabicPeriod"/>
                </a:pPr>
                <a:endParaRPr lang="en-US" sz="3600" i="1" dirty="0"/>
              </a:p>
            </p:txBody>
          </p:sp>
        </mc:Choice>
        <mc:Fallback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  <a:blipFill rotWithShape="0">
                <a:blip r:embed="rId3"/>
                <a:stretch>
                  <a:fillRect l="-1249" t="-1510" r="-2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54" y="2965376"/>
            <a:ext cx="3564360" cy="361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QUADRATIC &amp; CUBIC FUNCTIONS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&amp; cubic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 fontScale="92500" lnSpcReduction="10000"/>
              </a:bodyPr>
              <a:lstStyle/>
              <a:p>
                <a:pPr algn="ctr"/>
                <a:r>
                  <a:rPr lang="en-US" sz="3200" dirty="0" smtClean="0"/>
                  <a:t>The same way a</a:t>
                </a:r>
                <a:r>
                  <a:rPr lang="en-US" sz="3200" dirty="0" smtClean="0"/>
                  <a:t> </a:t>
                </a:r>
                <a:r>
                  <a:rPr lang="en-US" sz="3200" dirty="0" smtClean="0"/>
                  <a:t>quadratic </a:t>
                </a:r>
                <a:r>
                  <a:rPr lang="en-US" sz="3200" dirty="0" smtClean="0"/>
                  <a:t>function </a:t>
                </a:r>
                <a:r>
                  <a:rPr lang="en-US" sz="3200" dirty="0" smtClean="0"/>
                  <a:t>can be written in the form</a:t>
                </a:r>
                <a:r>
                  <a:rPr lang="is-IS" sz="3200" dirty="0" smtClean="0"/>
                  <a:t>…</a:t>
                </a:r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latin typeface="Cambria Math" charset="0"/>
                        </a:rPr>
                        <m:t>𝒂</m:t>
                      </m:r>
                      <m:sSup>
                        <m:sSupPr>
                          <m:ctrlPr>
                            <a:rPr lang="en-US" sz="5400" b="1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𝒃𝒙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𝒄</m:t>
                      </m:r>
                    </m:oMath>
                  </m:oMathPara>
                </a14:m>
                <a:endParaRPr lang="en-US" sz="5400" b="1" dirty="0" smtClean="0"/>
              </a:p>
              <a:p>
                <a:pPr algn="ctr"/>
                <a:endParaRPr lang="en-US" sz="4800" b="1" dirty="0" smtClean="0"/>
              </a:p>
              <a:p>
                <a:pPr algn="ctr"/>
                <a:r>
                  <a:rPr lang="is-IS" sz="3200" dirty="0" smtClean="0"/>
                  <a:t>…a cubic function can be written in the form...</a:t>
                </a:r>
                <a:endParaRPr lang="en-US" sz="3200" dirty="0" smtClean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𝒂</m:t>
                      </m:r>
                      <m:sSup>
                        <m:sSupPr>
                          <m:ctrlPr>
                            <a:rPr lang="en-US" sz="540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𝒃</m:t>
                      </m:r>
                      <m:sSup>
                        <m:sSupPr>
                          <m:ctrlPr>
                            <a:rPr lang="en-US" sz="54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𝒄</m:t>
                      </m:r>
                      <m:r>
                        <a:rPr lang="en-US" sz="54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𝒙</m:t>
                      </m:r>
                      <m:r>
                        <a:rPr lang="en-US" sz="54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𝒅</m:t>
                      </m:r>
                    </m:oMath>
                  </m:oMathPara>
                </a14:m>
                <a:endParaRPr lang="en-US" sz="5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t="-2706" r="-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4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&amp; cubic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Both types of functions can be graphed using their </a:t>
                </a:r>
                <a:r>
                  <a:rPr lang="en-US" sz="3200" u="sng" dirty="0" smtClean="0"/>
                  <a:t>parent</a:t>
                </a:r>
                <a:r>
                  <a:rPr lang="en-US" sz="3200" dirty="0" smtClean="0"/>
                  <a:t> functions and any necessary transformations.</a:t>
                </a:r>
              </a:p>
              <a:p>
                <a:pPr algn="ctr"/>
                <a:r>
                  <a:rPr lang="en-US" sz="3200" dirty="0" smtClean="0"/>
                  <a:t>Quadratic Parent Function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charset="0"/>
                      </a:rPr>
                      <m:t>𝑓</m:t>
                    </m:r>
                    <m:r>
                      <a:rPr lang="en-US" sz="4400" i="1" dirty="0" smtClean="0">
                        <a:latin typeface="Cambria Math" charset="0"/>
                      </a:rPr>
                      <m:t>(</m:t>
                    </m:r>
                    <m:r>
                      <a:rPr lang="en-US" sz="4400" i="1" dirty="0" smtClean="0">
                        <a:latin typeface="Cambria Math" charset="0"/>
                      </a:rPr>
                      <m:t>𝑥</m:t>
                    </m:r>
                    <m:r>
                      <a:rPr lang="en-US" sz="4400" i="1" dirty="0" smtClean="0">
                        <a:latin typeface="Cambria Math" charset="0"/>
                      </a:rPr>
                      <m:t>)=</m:t>
                    </m:r>
                    <m:sSup>
                      <m:sSupPr>
                        <m:ctrlPr>
                          <a:rPr lang="en-US" sz="440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40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/>
                  <a:t> </a:t>
                </a:r>
              </a:p>
              <a:p>
                <a:pPr algn="ctr"/>
                <a:r>
                  <a:rPr lang="en-US" sz="3200" dirty="0" smtClean="0"/>
                  <a:t>Cubic Parent Function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charset="0"/>
                      </a:rPr>
                      <m:t>𝑓</m:t>
                    </m:r>
                    <m:r>
                      <a:rPr lang="en-US" sz="4400" i="1" dirty="0" smtClean="0">
                        <a:latin typeface="Cambria Math" charset="0"/>
                      </a:rPr>
                      <m:t>(</m:t>
                    </m:r>
                    <m:r>
                      <a:rPr lang="en-US" sz="4400" i="1" dirty="0" smtClean="0">
                        <a:latin typeface="Cambria Math" charset="0"/>
                      </a:rPr>
                      <m:t>𝑥</m:t>
                    </m:r>
                    <m:r>
                      <a:rPr lang="en-US" sz="4400" i="1" dirty="0" smtClean="0">
                        <a:latin typeface="Cambria Math" charset="0"/>
                      </a:rPr>
                      <m:t>)=</m:t>
                    </m:r>
                    <m:sSup>
                      <m:sSupPr>
                        <m:ctrlPr>
                          <a:rPr lang="en-US" sz="440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400" i="1" dirty="0" smtClean="0"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/>
                  <a:t> </a:t>
                </a:r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t="-1675" r="-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21" y="4637614"/>
            <a:ext cx="2195720" cy="2095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" y="3759197"/>
            <a:ext cx="2018288" cy="192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9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&amp; cubic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160866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/>
              <a:t>Both types of functions can be graphed using their parent functions and any necessary </a:t>
            </a:r>
            <a:r>
              <a:rPr lang="en-US" sz="3200" u="sng" dirty="0" smtClean="0"/>
              <a:t>transformations</a:t>
            </a:r>
            <a:r>
              <a:rPr lang="en-US" sz="3200" dirty="0" smtClean="0"/>
              <a:t>.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774" y="3233950"/>
                <a:ext cx="6210626" cy="291253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mtClean="0"/>
                  <a:t>Quadratic </a:t>
                </a:r>
                <a:r>
                  <a:rPr lang="en-US" dirty="0" smtClean="0"/>
                  <a:t>Transformed Function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4000" b="0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0" i="1" dirty="0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4000" b="0" i="1" dirty="0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4000" b="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charset="0"/>
                          </a:rPr>
                          <m:t>𝑎</m:t>
                        </m:r>
                        <m:d>
                          <m:dPr>
                            <m:ctrlPr>
                              <a:rPr lang="en-US" sz="4000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4000" b="0" i="1" dirty="0" smtClean="0">
                                <a:latin typeface="Cambria Math" charset="0"/>
                              </a:rPr>
                              <m:t>𝑥</m:t>
                            </m:r>
                            <m:r>
                              <a:rPr lang="en-US" sz="4000" b="0" i="1" dirty="0" smtClean="0">
                                <a:latin typeface="Cambria Math" charset="0"/>
                              </a:rPr>
                              <m:t>−</m:t>
                            </m:r>
                            <m:r>
                              <a:rPr lang="en-US" sz="4000" b="0" i="1" dirty="0" smtClean="0">
                                <a:latin typeface="Cambria Math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4000" b="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4000" b="0" i="1" dirty="0" smtClean="0">
                        <a:latin typeface="Cambria Math" charset="0"/>
                      </a:rPr>
                      <m:t>+</m:t>
                    </m:r>
                    <m:r>
                      <a:rPr lang="en-US" sz="4000" b="0" i="1" dirty="0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4000" b="0" dirty="0" smtClean="0"/>
                  <a:t> </a:t>
                </a:r>
              </a:p>
              <a:p>
                <a:pPr algn="ctr"/>
                <a:r>
                  <a:rPr lang="en-US" dirty="0" smtClean="0"/>
                  <a:t>Cubic Transformed Function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4000" b="0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0" i="1" dirty="0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4000" b="0" i="1" dirty="0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4000" b="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charset="0"/>
                          </a:rPr>
                          <m:t>𝑎</m:t>
                        </m:r>
                        <m:d>
                          <m:dPr>
                            <m:ctrlPr>
                              <a:rPr lang="en-US" sz="4000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4000" b="0" i="1" dirty="0" smtClean="0">
                                <a:latin typeface="Cambria Math" charset="0"/>
                              </a:rPr>
                              <m:t>𝑥</m:t>
                            </m:r>
                            <m:r>
                              <a:rPr lang="en-US" sz="4000" b="0" i="1" dirty="0" smtClean="0">
                                <a:latin typeface="Cambria Math" charset="0"/>
                              </a:rPr>
                              <m:t>−</m:t>
                            </m:r>
                            <m:r>
                              <a:rPr lang="en-US" sz="4000" b="0" i="1" dirty="0" smtClean="0">
                                <a:latin typeface="Cambria Math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4000" b="0" i="1" dirty="0" smtClean="0">
                            <a:latin typeface="Cambria Math" charset="0"/>
                          </a:rPr>
                          <m:t>3</m:t>
                        </m:r>
                      </m:sup>
                    </m:sSup>
                    <m:r>
                      <a:rPr lang="en-US" sz="4000" b="0" i="1" dirty="0" smtClean="0">
                        <a:latin typeface="Cambria Math" charset="0"/>
                      </a:rPr>
                      <m:t>+</m:t>
                    </m:r>
                    <m:r>
                      <a:rPr lang="en-US" sz="4000" b="0" i="1" dirty="0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b="0" dirty="0" smtClean="0"/>
                  <a:t> </a:t>
                </a:r>
                <a:endParaRPr lang="en-US" b="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774" y="3233950"/>
                <a:ext cx="6210626" cy="2912533"/>
              </a:xfrm>
              <a:blipFill rotWithShape="0">
                <a:blip r:embed="rId2"/>
                <a:stretch>
                  <a:fillRect t="-2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57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&amp; CUBIC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29733" y="1574800"/>
                <a:ext cx="7653867" cy="12022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Sketch a graph of the function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i="1" dirty="0" smtClean="0">
                          <a:latin typeface="Cambria Math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charset="0"/>
                        </a:rPr>
                        <m:t>2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b="0" i="1" dirty="0" smtClean="0">
                                  <a:latin typeface="Cambria Math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  <m:r>
                        <a:rPr lang="en-US" b="0" i="1" dirty="0" smtClean="0">
                          <a:latin typeface="Cambria Math" charset="0"/>
                        </a:rPr>
                        <m:t>+1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29733" y="1574800"/>
                <a:ext cx="7653867" cy="1202267"/>
              </a:xfrm>
              <a:blipFill rotWithShape="0">
                <a:blip r:embed="rId2"/>
                <a:stretch>
                  <a:fillRect t="-5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79"/>
          <a:stretch/>
        </p:blipFill>
        <p:spPr>
          <a:xfrm>
            <a:off x="2277532" y="2630842"/>
            <a:ext cx="4631267" cy="422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&amp; CUBIC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29733" y="1574800"/>
                <a:ext cx="7653867" cy="1202267"/>
              </a:xfrm>
            </p:spPr>
            <p:txBody>
              <a:bodyPr>
                <a:normAutofit fontScale="77500" lnSpcReduction="20000"/>
              </a:bodyPr>
              <a:lstStyle/>
              <a:p>
                <a:pPr algn="ctr"/>
                <a:r>
                  <a:rPr lang="en-US" dirty="0" smtClean="0"/>
                  <a:t>Sketch a graph of the function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b="1" i="1" dirty="0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i="1" dirty="0" smtClean="0">
                                  <a:latin typeface="Cambria Math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b="1" i="1" dirty="0" smtClean="0">
                          <a:latin typeface="Cambria Math" charset="0"/>
                        </a:rPr>
                        <m:t>−</m:t>
                      </m:r>
                      <m:r>
                        <a:rPr lang="en-US" i="1" dirty="0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29733" y="1574800"/>
                <a:ext cx="7653867" cy="1202267"/>
              </a:xfrm>
              <a:blipFill rotWithShape="0">
                <a:blip r:embed="rId2"/>
                <a:stretch>
                  <a:fillRect t="-8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79"/>
          <a:stretch/>
        </p:blipFill>
        <p:spPr>
          <a:xfrm>
            <a:off x="2277532" y="2630842"/>
            <a:ext cx="4631267" cy="422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&amp; CUBIC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29733" y="1574800"/>
                <a:ext cx="7653867" cy="12022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Sketch a graph of the function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i="1" dirty="0" smtClean="0">
                          <a:latin typeface="Cambria Math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charset="0"/>
                        </a:rPr>
                        <m:t>3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b="0" i="1" dirty="0" smtClean="0">
                                  <a:latin typeface="Cambria Math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</p:txBody>
          </p:sp>
        </mc:Choice>
        <mc:Fallback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29733" y="1574800"/>
                <a:ext cx="7653867" cy="1202267"/>
              </a:xfrm>
              <a:blipFill rotWithShape="0">
                <a:blip r:embed="rId2"/>
                <a:stretch>
                  <a:fillRect t="-5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79"/>
          <a:stretch/>
        </p:blipFill>
        <p:spPr>
          <a:xfrm>
            <a:off x="2277532" y="2630842"/>
            <a:ext cx="4631267" cy="42271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&amp; CUBIC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574801"/>
            <a:ext cx="8051800" cy="12192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dirty="0" smtClean="0"/>
              <a:t>Write the equation of the function graphed below using transformations.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794000"/>
            <a:ext cx="3873500" cy="382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8259</TotalTime>
  <Words>195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Black</vt:lpstr>
      <vt:lpstr>Calibri</vt:lpstr>
      <vt:lpstr>Cambria Math</vt:lpstr>
      <vt:lpstr>Arial</vt:lpstr>
      <vt:lpstr>Essential</vt:lpstr>
      <vt:lpstr>Bell ringer</vt:lpstr>
      <vt:lpstr>POLYNOMIALS</vt:lpstr>
      <vt:lpstr>Quadratic &amp; cubic</vt:lpstr>
      <vt:lpstr>Quadratic &amp; cubic</vt:lpstr>
      <vt:lpstr>Quadratic &amp; cubic</vt:lpstr>
      <vt:lpstr>QUADRATIC &amp; CUBIC</vt:lpstr>
      <vt:lpstr>QUADRATIC &amp; CUBIC</vt:lpstr>
      <vt:lpstr>QUADRATIC &amp; CUBIC</vt:lpstr>
      <vt:lpstr>QUADRATIC &amp; CUBIC</vt:lpstr>
      <vt:lpstr>QUADRATIC &amp; CUBIC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90</cp:revision>
  <dcterms:created xsi:type="dcterms:W3CDTF">2014-08-15T16:50:20Z</dcterms:created>
  <dcterms:modified xsi:type="dcterms:W3CDTF">2017-10-29T21:56:42Z</dcterms:modified>
</cp:coreProperties>
</file>