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6"/>
  </p:notesMasterIdLst>
  <p:sldIdLst>
    <p:sldId id="257" r:id="rId2"/>
    <p:sldId id="260" r:id="rId3"/>
    <p:sldId id="287" r:id="rId4"/>
    <p:sldId id="303" r:id="rId5"/>
    <p:sldId id="295" r:id="rId6"/>
    <p:sldId id="304" r:id="rId7"/>
    <p:sldId id="296" r:id="rId8"/>
    <p:sldId id="305" r:id="rId9"/>
    <p:sldId id="297" r:id="rId10"/>
    <p:sldId id="299" r:id="rId11"/>
    <p:sldId id="301" r:id="rId12"/>
    <p:sldId id="298" r:id="rId13"/>
    <p:sldId id="302" r:id="rId14"/>
    <p:sldId id="30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6"/>
    <p:restoredTop sz="91445"/>
  </p:normalViewPr>
  <p:slideViewPr>
    <p:cSldViewPr snapToGrid="0" snapToObjects="1">
      <p:cViewPr>
        <p:scale>
          <a:sx n="81" d="100"/>
          <a:sy n="81" d="100"/>
        </p:scale>
        <p:origin x="352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5879B-F103-CD40-9FE4-E845A676453A}" type="datetimeFigureOut">
              <a:rPr lang="en-US" smtClean="0"/>
              <a:t>8/31/17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71682-F9CC-F947-A06A-D9B965AD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9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August 31,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August 31,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August 31,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August 31,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Relationship Id="rId3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778"/>
            <a:ext cx="5791200" cy="986765"/>
          </a:xfrm>
        </p:spPr>
        <p:txBody>
          <a:bodyPr/>
          <a:lstStyle/>
          <a:p>
            <a:r>
              <a:rPr lang="en-US" dirty="0" smtClean="0"/>
              <a:t>Bell ringer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94400" y="315298"/>
            <a:ext cx="269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rgbClr val="00B050"/>
                </a:solidFill>
              </a:rPr>
              <a:t>GREEN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7829" y="1379023"/>
            <a:ext cx="7750628" cy="5103420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 smtClean="0"/>
              <a:t>What is a transformation?</a:t>
            </a:r>
          </a:p>
          <a:p>
            <a:pPr algn="ctr"/>
            <a:r>
              <a:rPr lang="en-US" sz="3600" dirty="0" smtClean="0"/>
              <a:t>Give three examples of </a:t>
            </a:r>
            <a:r>
              <a:rPr lang="en-US" sz="3600" u="sng" dirty="0" smtClean="0"/>
              <a:t>different</a:t>
            </a:r>
            <a:r>
              <a:rPr lang="en-US" sz="3600" dirty="0" smtClean="0"/>
              <a:t> types of transformations. [verbal or visual]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3144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1451" y="1855394"/>
                <a:ext cx="8410749" cy="4466579"/>
              </a:xfrm>
            </p:spPr>
            <p:txBody>
              <a:bodyPr anchor="ctr">
                <a:normAutofit lnSpcReduction="10000"/>
              </a:bodyPr>
              <a:lstStyle/>
              <a:p>
                <a:pPr algn="ctr"/>
                <a:r>
                  <a:rPr lang="en-US" sz="3600" dirty="0" smtClean="0"/>
                  <a:t>If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ctrlPr>
                            <a:rPr lang="en-US" sz="44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4400" b="0" i="1" dirty="0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dirty="0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0" i="1" dirty="0" smtClean="0">
                              <a:latin typeface="Cambria Math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dirty="0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b="0" dirty="0" smtClean="0"/>
              </a:p>
              <a:p>
                <a:pPr lvl="0" algn="ctr"/>
                <a:r>
                  <a:rPr lang="en-US" sz="3600" dirty="0" smtClean="0">
                    <a:solidFill>
                      <a:srgbClr val="000000"/>
                    </a:solidFill>
                  </a:rPr>
                  <a:t>and</a:t>
                </a:r>
                <a:endParaRPr lang="en-US" sz="3600" dirty="0">
                  <a:solidFill>
                    <a:srgbClr val="000000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𝑔</m:t>
                      </m:r>
                      <m:d>
                        <m:dPr>
                          <m:ctrlP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dirty="0">
                          <a:solidFill>
                            <a:srgbClr val="000000"/>
                          </a:solidFill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0" i="1" dirty="0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(−</m:t>
                          </m:r>
                          <m: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𝑥</m:t>
                          </m:r>
                          <m:r>
                            <a:rPr lang="en-US" sz="4400" b="0" i="1" dirty="0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−2)</m:t>
                          </m:r>
                        </m:e>
                        <m:sup>
                          <m: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dirty="0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+3</m:t>
                      </m:r>
                    </m:oMath>
                  </m:oMathPara>
                </a14:m>
                <a:endParaRPr lang="en-US" sz="4400" b="0" i="1" dirty="0" smtClean="0">
                  <a:solidFill>
                    <a:srgbClr val="000000"/>
                  </a:solidFill>
                  <a:latin typeface="Cambria Math" charset="0"/>
                </a:endParaRPr>
              </a:p>
              <a:p>
                <a:pPr lvl="0" algn="ctr"/>
                <a:endParaRPr lang="en-US" sz="4400" b="0" i="1" dirty="0" smtClean="0">
                  <a:solidFill>
                    <a:srgbClr val="000000"/>
                  </a:solidFill>
                  <a:latin typeface="Cambria Math" charset="0"/>
                </a:endParaRPr>
              </a:p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how was the graph of g transformed?</a:t>
                </a:r>
                <a:endParaRPr lang="en-US" sz="3600" dirty="0">
                  <a:solidFill>
                    <a:srgbClr val="000000"/>
                  </a:solidFill>
                </a:endParaRPr>
              </a:p>
              <a:p>
                <a:pPr lvl="0" algn="ctr"/>
                <a:endParaRPr lang="en-US" sz="3600" dirty="0" smtClean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1451" y="1855394"/>
                <a:ext cx="8410749" cy="4466579"/>
              </a:xfrm>
              <a:blipFill rotWithShape="0">
                <a:blip r:embed="rId2"/>
                <a:stretch>
                  <a:fillRect l="-1812" t="-8458" r="-1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1451" y="1855394"/>
                <a:ext cx="8410749" cy="4466579"/>
              </a:xfrm>
            </p:spPr>
            <p:txBody>
              <a:bodyPr anchor="ctr">
                <a:normAutofit fontScale="92500" lnSpcReduction="20000"/>
              </a:bodyPr>
              <a:lstStyle/>
              <a:p>
                <a:pPr algn="ctr"/>
                <a:r>
                  <a:rPr lang="en-US" sz="3600" dirty="0" smtClean="0"/>
                  <a:t>If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ctrlPr>
                            <a:rPr lang="en-US" sz="44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4400" b="0" i="1" dirty="0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dirty="0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0" i="1" dirty="0" smtClean="0">
                              <a:latin typeface="Cambria Math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dirty="0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b="0" dirty="0" smtClean="0"/>
              </a:p>
              <a:p>
                <a:pPr lvl="0" algn="ctr"/>
                <a:r>
                  <a:rPr lang="en-US" sz="3600" dirty="0" smtClean="0">
                    <a:solidFill>
                      <a:srgbClr val="000000"/>
                    </a:solidFill>
                  </a:rPr>
                  <a:t>and</a:t>
                </a:r>
                <a:endParaRPr lang="en-US" sz="3600" dirty="0">
                  <a:solidFill>
                    <a:srgbClr val="000000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𝑔</m:t>
                      </m:r>
                      <m:d>
                        <m:dPr>
                          <m:ctrlP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sz="4400" b="0" i="1" dirty="0">
                          <a:solidFill>
                            <a:srgbClr val="000000"/>
                          </a:solidFill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0" i="1" dirty="0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400" b="0" i="1" dirty="0" smtClean="0">
                                  <a:solidFill>
                                    <a:srgbClr val="000000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4400" b="0" i="1" dirty="0" smtClean="0">
                                  <a:solidFill>
                                    <a:srgbClr val="00000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4400" b="0" i="1" dirty="0" smtClean="0">
                                  <a:solidFill>
                                    <a:srgbClr val="000000"/>
                                  </a:solidFill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4400" b="0" i="1" dirty="0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(</m:t>
                          </m:r>
                          <m: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𝑥</m:t>
                          </m:r>
                          <m:r>
                            <a:rPr lang="en-US" sz="4400" b="0" i="1" dirty="0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0" i="1" dirty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dirty="0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−7</m:t>
                      </m:r>
                    </m:oMath>
                  </m:oMathPara>
                </a14:m>
                <a:endParaRPr lang="en-US" sz="4400" b="0" i="1" dirty="0" smtClean="0">
                  <a:solidFill>
                    <a:srgbClr val="000000"/>
                  </a:solidFill>
                  <a:latin typeface="Cambria Math" charset="0"/>
                </a:endParaRPr>
              </a:p>
              <a:p>
                <a:pPr lvl="0" algn="ctr"/>
                <a:endParaRPr lang="en-US" sz="4400" b="0" i="1" dirty="0" smtClean="0">
                  <a:solidFill>
                    <a:srgbClr val="000000"/>
                  </a:solidFill>
                  <a:latin typeface="Cambria Math" charset="0"/>
                </a:endParaRPr>
              </a:p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how was the graph of g transformed?</a:t>
                </a:r>
                <a:endParaRPr lang="en-US" sz="3600" dirty="0">
                  <a:solidFill>
                    <a:srgbClr val="000000"/>
                  </a:solidFill>
                </a:endParaRPr>
              </a:p>
              <a:p>
                <a:pPr lvl="0" algn="ctr"/>
                <a:endParaRPr lang="en-US" sz="3600" dirty="0" smtClean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1451" y="1855394"/>
                <a:ext cx="8410749" cy="4466579"/>
              </a:xfrm>
              <a:blipFill rotWithShape="0">
                <a:blip r:embed="rId2"/>
                <a:stretch>
                  <a:fillRect t="-87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8166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2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55820"/>
          </a:xfrm>
        </p:spPr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9"/>
            <a:ext cx="8410749" cy="1423834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n-US" sz="3600" dirty="0" smtClean="0"/>
              <a:t>Describe the transformations that occurred on this graph in words and function notation.</a:t>
            </a:r>
            <a:endParaRPr lang="en-US" sz="4400" dirty="0" smtClean="0"/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ombinationTrans2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51" y="2680139"/>
            <a:ext cx="5503644" cy="399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1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55820"/>
          </a:xfrm>
        </p:spPr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9"/>
            <a:ext cx="8410749" cy="1423834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n-US" sz="3600" dirty="0" smtClean="0"/>
              <a:t>Describe the transformations that occurred on this graph in words and function notation.</a:t>
            </a:r>
            <a:endParaRPr lang="en-US" sz="4400" dirty="0" smtClean="0"/>
          </a:p>
          <a:p>
            <a:pPr algn="ctr"/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8166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pic>
        <p:nvPicPr>
          <p:cNvPr id="3" name="Picture 2" descr="mage result for graph composition of  transformations exa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83" y="2664373"/>
            <a:ext cx="3988676" cy="384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6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pic>
        <p:nvPicPr>
          <p:cNvPr id="5" name="Picture 4" descr="orange-raffle-ticket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794" y="321418"/>
            <a:ext cx="1688954" cy="12533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92514" y="321418"/>
            <a:ext cx="2184400" cy="522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i="1" dirty="0" smtClean="0">
                <a:solidFill>
                  <a:schemeClr val="tx2"/>
                </a:solidFill>
              </a:rPr>
              <a:t>RED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1451" y="1524318"/>
                <a:ext cx="8410749" cy="4466579"/>
              </a:xfrm>
            </p:spPr>
            <p:txBody>
              <a:bodyPr anchor="ctr">
                <a:normAutofit/>
              </a:bodyPr>
              <a:lstStyle/>
              <a:p>
                <a:pPr algn="ctr"/>
                <a:r>
                  <a:rPr lang="en-US" sz="3600" dirty="0" smtClean="0"/>
                  <a:t>Describe the transformations included in the function notation below.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dirty="0" smtClean="0">
                          <a:latin typeface="Cambria Math" charset="0"/>
                        </a:rPr>
                        <m:t>−2</m:t>
                      </m:r>
                      <m:r>
                        <a:rPr lang="en-US" sz="4400" i="1" dirty="0" smtClean="0">
                          <a:latin typeface="Cambria Math" charset="0"/>
                        </a:rPr>
                        <m:t>𝑓</m:t>
                      </m:r>
                      <m:r>
                        <a:rPr lang="en-US" sz="4400" i="1" dirty="0" smtClean="0">
                          <a:latin typeface="Cambria Math" charset="0"/>
                        </a:rPr>
                        <m:t>(</m:t>
                      </m:r>
                      <m:r>
                        <a:rPr lang="en-US" sz="4400" i="1" dirty="0" smtClean="0">
                          <a:latin typeface="Cambria Math" charset="0"/>
                        </a:rPr>
                        <m:t>𝑥</m:t>
                      </m:r>
                      <m:r>
                        <a:rPr lang="en-US" sz="4400" i="1" dirty="0" smtClean="0">
                          <a:latin typeface="Cambria Math" charset="0"/>
                        </a:rPr>
                        <m:t>+5)−6</m:t>
                      </m:r>
                    </m:oMath>
                  </m:oMathPara>
                </a14:m>
                <a:endParaRPr lang="en-US" sz="4400" dirty="0" smtClean="0"/>
              </a:p>
              <a:p>
                <a:pPr algn="ctr"/>
                <a:endParaRPr lang="en-US" sz="1600" dirty="0"/>
              </a:p>
            </p:txBody>
          </p:sp>
        </mc:Choice>
        <mc:Fallback xmlns="">
          <p:sp>
            <p:nvSpPr>
              <p:cNvPr id="10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1451" y="1524318"/>
                <a:ext cx="8410749" cy="4466579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995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14643geometry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03" b="1410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TRANSFORMATIONS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419514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446657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 smtClean="0"/>
              <a:t>A transformation is any change to a function’s graph.</a:t>
            </a:r>
          </a:p>
          <a:p>
            <a:pPr algn="ctr"/>
            <a:r>
              <a:rPr lang="en-US" sz="3600" dirty="0" smtClean="0"/>
              <a:t>A graph can be translated, reflected, or stretched using function notation.</a:t>
            </a:r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446657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u="sng" dirty="0" smtClean="0"/>
              <a:t>Explore 1</a:t>
            </a:r>
          </a:p>
          <a:p>
            <a:pPr algn="ctr"/>
            <a:r>
              <a:rPr lang="en-US" sz="3600" dirty="0" smtClean="0"/>
              <a:t>Fill in the table and graph the transformed figure.</a:t>
            </a:r>
            <a:endParaRPr lang="en-US" sz="3600" dirty="0" smtClean="0"/>
          </a:p>
          <a:p>
            <a:pPr algn="ctr"/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8166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47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TRANSFORMATIONS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1191985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Translations</a:t>
            </a:r>
          </a:p>
          <a:p>
            <a:pPr algn="ctr"/>
            <a:endParaRPr lang="en-US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7440380"/>
                  </p:ext>
                </p:extLst>
              </p:nvPr>
            </p:nvGraphicFramePr>
            <p:xfrm>
              <a:off x="1048845" y="2260360"/>
              <a:ext cx="6944272" cy="37566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72136"/>
                    <a:gridCol w="3472136"/>
                  </a:tblGrid>
                  <a:tr h="7513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Function</a:t>
                          </a:r>
                          <a:r>
                            <a:rPr lang="en-US" sz="2400" b="1" baseline="0" dirty="0" smtClean="0"/>
                            <a:t> Notation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Direction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𝑓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(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𝑥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)+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up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3200" i="1" dirty="0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3200" i="1" dirty="0" smtClean="0">
                                        <a:latin typeface="Cambria Math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sz="3200" b="0" i="1" dirty="0" smtClean="0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down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𝑓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(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𝑥</m:t>
                                </m:r>
                                <m:r>
                                  <a:rPr lang="en-US" sz="3200" b="0" i="1" dirty="0" smtClean="0">
                                    <a:latin typeface="Cambria Math" charset="0"/>
                                  </a:rPr>
                                  <m:t>+</m:t>
                                </m:r>
                                <m:r>
                                  <a:rPr lang="en-US" sz="3200" b="0" i="1" dirty="0" smtClean="0">
                                    <a:latin typeface="Cambria Math" charset="0"/>
                                  </a:rPr>
                                  <m:t>h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left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𝑓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(</m:t>
                                </m:r>
                                <m:r>
                                  <a:rPr lang="en-US" sz="3200" i="1" dirty="0" smtClean="0">
                                    <a:latin typeface="Cambria Math" charset="0"/>
                                  </a:rPr>
                                  <m:t>𝑥</m:t>
                                </m:r>
                                <m:r>
                                  <a:rPr lang="en-US" sz="3200" b="0" i="1" dirty="0" smtClean="0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3200" b="0" i="1" dirty="0" smtClean="0">
                                    <a:latin typeface="Cambria Math" charset="0"/>
                                  </a:rPr>
                                  <m:t>h</m:t>
                                </m:r>
                                <m:r>
                                  <a:rPr lang="en-US" sz="3200" b="0" i="1" dirty="0" smtClean="0">
                                    <a:latin typeface="Cambria Math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right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7440380"/>
                  </p:ext>
                </p:extLst>
              </p:nvPr>
            </p:nvGraphicFramePr>
            <p:xfrm>
              <a:off x="1048845" y="2260360"/>
              <a:ext cx="6944272" cy="37566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72136"/>
                    <a:gridCol w="3472136"/>
                  </a:tblGrid>
                  <a:tr h="7513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Function</a:t>
                          </a:r>
                          <a:r>
                            <a:rPr lang="en-US" sz="2400" b="1" baseline="0" dirty="0" smtClean="0"/>
                            <a:t> Notation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Direction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5" t="-101626" r="-100351" b="-3162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up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5" t="-200000" r="-100351" b="-2137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down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5" t="-302439" r="-100351" b="-1154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left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5" t="-399194" r="-100351" b="-145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right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3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446657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u="sng" dirty="0" smtClean="0"/>
              <a:t>Explore 2</a:t>
            </a:r>
          </a:p>
          <a:p>
            <a:pPr algn="ctr"/>
            <a:r>
              <a:rPr lang="en-US" sz="3600" dirty="0" smtClean="0"/>
              <a:t>Fill in the table and graph the transformed figure.</a:t>
            </a:r>
            <a:endParaRPr lang="en-US" sz="3600" dirty="0" smtClean="0"/>
          </a:p>
          <a:p>
            <a:pPr algn="ctr"/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8166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76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TRANSFORMATIONS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1191985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Reflections</a:t>
            </a:r>
          </a:p>
          <a:p>
            <a:pPr algn="ctr"/>
            <a:endParaRPr lang="en-US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7806981"/>
                  </p:ext>
                </p:extLst>
              </p:nvPr>
            </p:nvGraphicFramePr>
            <p:xfrm>
              <a:off x="623176" y="2339188"/>
              <a:ext cx="7764078" cy="30210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88026"/>
                    <a:gridCol w="2588026"/>
                    <a:gridCol w="2588026"/>
                  </a:tblGrid>
                  <a:tr h="10690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Function</a:t>
                          </a:r>
                          <a:r>
                            <a:rPr lang="en-US" sz="2400" b="1" baseline="0" dirty="0" smtClean="0"/>
                            <a:t> Notation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What changes?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Axis of Reflection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7601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US" sz="3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y-values</a:t>
                          </a:r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x-axis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  <a:tr h="97601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(−</m:t>
                                </m:r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0" lang="en-US" sz="32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US" sz="3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x-values</a:t>
                          </a:r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y-axis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7806981"/>
                  </p:ext>
                </p:extLst>
              </p:nvPr>
            </p:nvGraphicFramePr>
            <p:xfrm>
              <a:off x="623176" y="2339188"/>
              <a:ext cx="7764078" cy="30210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88026"/>
                    <a:gridCol w="2588026"/>
                    <a:gridCol w="2588026"/>
                  </a:tblGrid>
                  <a:tr h="10690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Function</a:t>
                          </a:r>
                          <a:r>
                            <a:rPr lang="en-US" sz="2400" b="1" baseline="0" dirty="0" smtClean="0"/>
                            <a:t> Notation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What changes?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Axis of Reflection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97601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35" t="-110625" r="-200235" b="-1018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y-values</a:t>
                          </a:r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x-axis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  <a:tr h="97601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35" t="-209317" r="-200235" b="-12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x-values</a:t>
                          </a:r>
                          <a:endParaRPr lang="en-US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/>
                            <a:t>y-axis</a:t>
                          </a:r>
                          <a:endParaRPr lang="en-US" sz="32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9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446657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u="sng" dirty="0" smtClean="0"/>
              <a:t>Explore 3</a:t>
            </a:r>
          </a:p>
          <a:p>
            <a:pPr algn="ctr"/>
            <a:r>
              <a:rPr lang="en-US" sz="3600" dirty="0" smtClean="0"/>
              <a:t>Fill in the table and graph the transformed figure.</a:t>
            </a:r>
            <a:endParaRPr lang="en-US" sz="3600" dirty="0" smtClean="0"/>
          </a:p>
          <a:p>
            <a:pPr algn="ctr"/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8166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TRANSFORMATIONS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524318"/>
            <a:ext cx="8410749" cy="1191985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Stretch/Compression</a:t>
            </a:r>
          </a:p>
          <a:p>
            <a:pPr algn="ctr"/>
            <a:endParaRPr lang="en-US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8002502"/>
                  </p:ext>
                </p:extLst>
              </p:nvPr>
            </p:nvGraphicFramePr>
            <p:xfrm>
              <a:off x="1048845" y="2260360"/>
              <a:ext cx="6944272" cy="40491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72136"/>
                    <a:gridCol w="3472136"/>
                  </a:tblGrid>
                  <a:tr h="7513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Function</a:t>
                          </a:r>
                          <a:r>
                            <a:rPr lang="en-US" sz="2400" b="1" baseline="0" dirty="0" smtClean="0"/>
                            <a:t> Notation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Vert/</a:t>
                          </a:r>
                          <a:r>
                            <a:rPr lang="en-US" sz="2400" b="1" dirty="0" err="1" smtClean="0"/>
                            <a:t>Horiz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𝑎𝑓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US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vertical</a:t>
                          </a:r>
                          <a:r>
                            <a:rPr lang="en-US" sz="2400" baseline="0" dirty="0" smtClean="0"/>
                            <a:t> stretch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2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2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en-US" sz="2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charset="0"/>
                                        <a:ea typeface="+mn-ea"/>
                                        <a:cs typeface="+mn-cs"/>
                                      </a:rPr>
                                      <m:t>𝑏</m:t>
                                    </m:r>
                                  </m:den>
                                </m:f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US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vertical compression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kumimoji="0" lang="is-IS" sz="2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kumimoji="0" lang="en-US" sz="2800" b="0" i="1" u="none" strike="noStrike" kern="1200" cap="none" spc="0" normalizeH="0" baseline="0" noProof="0" dirty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kumimoji="0" lang="en-US" sz="2800" b="0" i="1" u="none" strike="noStrike" kern="1200" cap="none" spc="0" normalizeH="0" baseline="0" noProof="0" dirty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charset="0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kumimoji="0" lang="en-US" sz="2800" b="0" i="1" u="none" strike="noStrike" kern="1200" cap="none" spc="0" normalizeH="0" baseline="0" noProof="0" dirty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charset="0"/>
                                            <a:ea typeface="+mn-ea"/>
                                            <a:cs typeface="+mn-cs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  <m:r>
                                      <a:rPr kumimoji="0" lang="en-US" sz="2800" b="0" i="1" u="none" strike="noStrike" kern="120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charset="0"/>
                                        <a:ea typeface="+mn-ea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kumimoji="0" lang="en-US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horizontal stretch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(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𝑎𝑥</m:t>
                                </m:r>
                                <m:r>
                                  <a:rPr kumimoji="0" lang="en-US" sz="28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charset="0"/>
                                    <a:ea typeface="+mn-ea"/>
                                    <a:cs typeface="+mn-cs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0" lang="en-US" sz="2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horizontal compression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8002502"/>
                  </p:ext>
                </p:extLst>
              </p:nvPr>
            </p:nvGraphicFramePr>
            <p:xfrm>
              <a:off x="1048845" y="2260360"/>
              <a:ext cx="6944272" cy="40491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72136"/>
                    <a:gridCol w="3472136"/>
                  </a:tblGrid>
                  <a:tr h="7513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Function</a:t>
                          </a:r>
                          <a:r>
                            <a:rPr lang="en-US" sz="2400" b="1" baseline="0" dirty="0" smtClean="0"/>
                            <a:t> Notation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/>
                            <a:t>Vert/</a:t>
                          </a:r>
                          <a:r>
                            <a:rPr lang="en-US" sz="2400" b="1" dirty="0" err="1" smtClean="0"/>
                            <a:t>Horiz</a:t>
                          </a:r>
                          <a:endParaRPr lang="en-US" sz="2400" b="1" dirty="0"/>
                        </a:p>
                      </a:txBody>
                      <a:tcPr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5" t="-101626" r="-100351" b="-3422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vertical</a:t>
                          </a:r>
                          <a:r>
                            <a:rPr lang="en-US" sz="2400" baseline="0" dirty="0" smtClean="0"/>
                            <a:t> stretch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89306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5" t="-168707" r="-100351" b="-186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vertical compression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9020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5" t="-266892" r="-100351" b="-851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horizontal stretch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  <a:tr h="7513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75" t="-437903" r="-100351" b="-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horizontal compression</a:t>
                          </a:r>
                          <a:endParaRPr lang="en-US" sz="2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9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8638</TotalTime>
  <Words>257</Words>
  <Application>Microsoft Macintosh PowerPoint</Application>
  <PresentationFormat>On-screen Show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Black</vt:lpstr>
      <vt:lpstr>Calibri</vt:lpstr>
      <vt:lpstr>Cambria Math</vt:lpstr>
      <vt:lpstr>Arial</vt:lpstr>
      <vt:lpstr>Essential</vt:lpstr>
      <vt:lpstr>Bell ringer</vt:lpstr>
      <vt:lpstr>FUNCTIONS</vt:lpstr>
      <vt:lpstr>transformations</vt:lpstr>
      <vt:lpstr>transformations</vt:lpstr>
      <vt:lpstr>TRANSFORMATIONS</vt:lpstr>
      <vt:lpstr>transformations</vt:lpstr>
      <vt:lpstr>TRANSFORMATIONS</vt:lpstr>
      <vt:lpstr>transformations</vt:lpstr>
      <vt:lpstr>TRANSFORMATIONS</vt:lpstr>
      <vt:lpstr>transformations</vt:lpstr>
      <vt:lpstr>transformations</vt:lpstr>
      <vt:lpstr>transformations</vt:lpstr>
      <vt:lpstr>transformations</vt:lpstr>
      <vt:lpstr>EXIT TICKET</vt:lpstr>
    </vt:vector>
  </TitlesOfParts>
  <Company>University of Central Florida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ringer</dc:title>
  <dc:creator>McKenna Phillips</dc:creator>
  <cp:lastModifiedBy>PHILLIPS, IDA M</cp:lastModifiedBy>
  <cp:revision>68</cp:revision>
  <dcterms:created xsi:type="dcterms:W3CDTF">2014-08-15T16:50:20Z</dcterms:created>
  <dcterms:modified xsi:type="dcterms:W3CDTF">2017-09-02T21:51:02Z</dcterms:modified>
</cp:coreProperties>
</file>