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7" r:id="rId2"/>
    <p:sldId id="260" r:id="rId3"/>
    <p:sldId id="343" r:id="rId4"/>
    <p:sldId id="344" r:id="rId5"/>
    <p:sldId id="348" r:id="rId6"/>
    <p:sldId id="346" r:id="rId7"/>
    <p:sldId id="349" r:id="rId8"/>
    <p:sldId id="350" r:id="rId9"/>
    <p:sldId id="351" r:id="rId10"/>
    <p:sldId id="32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714"/>
    <p:restoredTop sz="91445"/>
  </p:normalViewPr>
  <p:slideViewPr>
    <p:cSldViewPr snapToGrid="0" snapToObjects="1">
      <p:cViewPr>
        <p:scale>
          <a:sx n="75" d="100"/>
          <a:sy n="75" d="100"/>
        </p:scale>
        <p:origin x="336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20,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20,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20,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20,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20,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20,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20,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20,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20,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72995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440267" y="1122213"/>
                <a:ext cx="8703733" cy="52536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Factor the polynomials below.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600" dirty="0" smtClean="0">
                  <a:solidFill>
                    <a:srgbClr val="000000"/>
                  </a:solidFill>
                </a:endParaRPr>
              </a:p>
              <a:p>
                <a:pPr marL="514350" indent="-514350">
                  <a:lnSpc>
                    <a:spcPct val="18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  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𝟐</m:t>
                    </m:r>
                    <m:sSup>
                      <m:sSupPr>
                        <m:ctrlP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𝟒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𝟑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𝟔</m:t>
                    </m:r>
                  </m:oMath>
                </a14:m>
                <a:endParaRPr lang="en-US" sz="4400" b="1" i="1" dirty="0" smtClean="0">
                  <a:solidFill>
                    <a:srgbClr val="000000"/>
                  </a:solidFill>
                  <a:latin typeface="Cambria Math" charset="0"/>
                </a:endParaRPr>
              </a:p>
              <a:p>
                <a:pPr marL="514350" indent="-514350">
                  <a:lnSpc>
                    <a:spcPct val="18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  </m:t>
                        </m:r>
                        <m:r>
                          <a:rPr lang="en-US" sz="440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40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𝟏𝟎</m:t>
                    </m:r>
                    <m:r>
                      <a:rPr lang="en-US" sz="440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𝟐𝟒</m:t>
                    </m:r>
                  </m:oMath>
                </a14:m>
                <a:endParaRPr lang="en-US" sz="4400" dirty="0" smtClean="0">
                  <a:solidFill>
                    <a:srgbClr val="000000"/>
                  </a:solidFill>
                </a:endParaRPr>
              </a:p>
              <a:p>
                <a:pPr marL="514350" indent="-514350">
                  <a:lnSpc>
                    <a:spcPct val="18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𝟒</m:t>
                        </m:r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𝟕</m:t>
                        </m:r>
                      </m:sup>
                    </m:sSup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𝟏𝟖</m:t>
                    </m:r>
                    <m:sSup>
                      <m:sSupPr>
                        <m:ctrlP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𝟓</m:t>
                        </m:r>
                      </m:sup>
                    </m:sSup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67" y="1122213"/>
                <a:ext cx="8703733" cy="5253666"/>
              </a:xfrm>
              <a:prstGeom prst="rect">
                <a:avLst/>
              </a:prstGeom>
              <a:blipFill rotWithShape="0">
                <a:blip r:embed="rId2"/>
                <a:stretch>
                  <a:fillRect t="-1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8"/>
            <a:ext cx="5791200" cy="691602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757" y="0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326300"/>
                <a:ext cx="8294914" cy="5254114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/>
                  <a:t>State which method you would use to factor each polynomial below. </a:t>
                </a:r>
                <a:r>
                  <a:rPr lang="en-US" sz="3600" u="sng" dirty="0" smtClean="0"/>
                  <a:t>Justify your answer</a:t>
                </a:r>
                <a:r>
                  <a:rPr lang="en-US" sz="3600" dirty="0" smtClean="0"/>
                  <a:t>.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charset="0"/>
                      </a:rPr>
                      <m:t>𝟒</m:t>
                    </m:r>
                    <m:sSup>
                      <m:sSupPr>
                        <m:ctrlPr>
                          <a:rPr lang="en-US" sz="3600" b="1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 charset="0"/>
                      </a:rPr>
                      <m:t>+</m:t>
                    </m:r>
                    <m:r>
                      <a:rPr lang="en-US" sz="3600" b="1" i="1" smtClean="0">
                        <a:latin typeface="Cambria Math" charset="0"/>
                      </a:rPr>
                      <m:t>𝟕</m:t>
                    </m:r>
                    <m:r>
                      <a:rPr lang="en-US" sz="3600" b="1" i="1" smtClean="0">
                        <a:latin typeface="Cambria Math" charset="0"/>
                      </a:rPr>
                      <m:t>𝒙</m:t>
                    </m:r>
                    <m:r>
                      <a:rPr lang="en-US" sz="3600" b="1" i="1" smtClean="0">
                        <a:latin typeface="Cambria Math" charset="0"/>
                      </a:rPr>
                      <m:t>−</m:t>
                    </m:r>
                    <m:r>
                      <a:rPr lang="en-US" sz="3600" b="1" i="1" smtClean="0">
                        <a:latin typeface="Cambria Math" charset="0"/>
                      </a:rPr>
                      <m:t>𝟐</m:t>
                    </m:r>
                  </m:oMath>
                </a14:m>
                <a:endParaRPr lang="en-US" sz="3600" b="1" i="1" dirty="0" smtClean="0">
                  <a:latin typeface="Cambria Math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charset="0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 charset="0"/>
                      </a:rPr>
                      <m:t>−</m:t>
                    </m:r>
                    <m:r>
                      <a:rPr lang="en-US" sz="3600" b="1" i="1" smtClean="0">
                        <a:latin typeface="Cambria Math" charset="0"/>
                      </a:rPr>
                      <m:t>𝟔</m:t>
                    </m:r>
                    <m:r>
                      <a:rPr lang="en-US" sz="3600" b="1" i="1" smtClean="0">
                        <a:latin typeface="Cambria Math" charset="0"/>
                      </a:rPr>
                      <m:t>𝒙</m:t>
                    </m:r>
                    <m:r>
                      <a:rPr lang="en-US" sz="3600" b="1" i="1" smtClean="0">
                        <a:latin typeface="Cambria Math" charset="0"/>
                      </a:rPr>
                      <m:t>−</m:t>
                    </m:r>
                    <m:r>
                      <a:rPr lang="en-US" sz="3600" b="1" i="1" smtClean="0">
                        <a:latin typeface="Cambria Math" charset="0"/>
                      </a:rPr>
                      <m:t>𝟖</m:t>
                    </m:r>
                  </m:oMath>
                </a14:m>
                <a:endParaRPr lang="en-US" sz="3600" b="1" i="1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charset="0"/>
                      </a:rPr>
                      <m:t>𝟓</m:t>
                    </m:r>
                    <m:sSup>
                      <m:sSupPr>
                        <m:ctrlPr>
                          <a:rPr lang="en-US" sz="3600" b="1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 charset="0"/>
                          </a:rPr>
                          <m:t>𝟒</m:t>
                        </m:r>
                      </m:sup>
                    </m:sSup>
                    <m:r>
                      <a:rPr lang="en-US" sz="3600" b="1" i="1" smtClean="0">
                        <a:latin typeface="Cambria Math" charset="0"/>
                      </a:rPr>
                      <m:t>−</m:t>
                    </m:r>
                    <m:r>
                      <a:rPr lang="en-US" sz="3600" b="1" i="1" smtClean="0">
                        <a:latin typeface="Cambria Math" charset="0"/>
                      </a:rPr>
                      <m:t>𝟒𝟎</m:t>
                    </m:r>
                    <m:r>
                      <a:rPr lang="en-US" sz="3600" b="1" i="1" smtClean="0">
                        <a:latin typeface="Cambria Math" charset="0"/>
                      </a:rPr>
                      <m:t>𝒙</m:t>
                    </m:r>
                  </m:oMath>
                </a14:m>
                <a:endParaRPr lang="en-US" sz="3600" b="1" i="1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sz="3200" i="1" dirty="0" smtClean="0"/>
              </a:p>
              <a:p>
                <a:pPr algn="ctr"/>
                <a:endParaRPr lang="en-US" sz="3600" i="1" dirty="0" smtClean="0"/>
              </a:p>
              <a:p>
                <a:pPr algn="ctr"/>
                <a:endParaRPr lang="en-US" sz="3600" i="1" dirty="0"/>
              </a:p>
            </p:txBody>
          </p:sp>
        </mc:Choice>
        <mc:Fallback>
          <p:sp>
            <p:nvSpPr>
              <p:cNvPr id="1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26300"/>
                <a:ext cx="8294914" cy="5254114"/>
              </a:xfrm>
              <a:blipFill rotWithShape="0">
                <a:blip r:embed="rId3"/>
                <a:stretch>
                  <a:fillRect t="-1858" r="-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FACTORING POLYNOMIALS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87868" y="1388532"/>
            <a:ext cx="8424332" cy="516466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There are several ways to factor polynomials.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Factoring out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Factoring simple quadratics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Factoring by grouping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Factoring quadratics (AC method)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Using factoring patterns</a:t>
            </a:r>
          </a:p>
          <a:p>
            <a:pPr algn="ctr"/>
            <a:endParaRPr lang="en-US" sz="1200" dirty="0" smtClean="0">
              <a:solidFill>
                <a:srgbClr val="000000"/>
              </a:solidFill>
            </a:endParaRPr>
          </a:p>
          <a:p>
            <a:pPr algn="ctr"/>
            <a:endParaRPr lang="en-US" sz="3200" i="1" dirty="0" smtClean="0">
              <a:latin typeface="Cambria Math" charset="0"/>
            </a:endParaRPr>
          </a:p>
          <a:p>
            <a:pPr algn="ctr"/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7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When a quadratic function has an </a:t>
                </a:r>
                <a:r>
                  <a:rPr lang="en-US" sz="3600" i="1" dirty="0" smtClean="0">
                    <a:solidFill>
                      <a:srgbClr val="000000"/>
                    </a:solidFill>
                  </a:rPr>
                  <a:t>a value other than 1</a:t>
                </a:r>
                <a:r>
                  <a:rPr lang="en-US" sz="3600" dirty="0" smtClean="0">
                    <a:solidFill>
                      <a:srgbClr val="000000"/>
                    </a:solidFill>
                  </a:rPr>
                  <a:t>, you must use </a:t>
                </a:r>
                <a:r>
                  <a:rPr lang="en-US" sz="3600" u="sng" dirty="0" smtClean="0">
                    <a:solidFill>
                      <a:srgbClr val="000000"/>
                    </a:solidFill>
                  </a:rPr>
                  <a:t>AC method</a:t>
                </a:r>
                <a:r>
                  <a:rPr lang="en-US" sz="3600" dirty="0" smtClean="0">
                    <a:solidFill>
                      <a:srgbClr val="000000"/>
                    </a:solidFill>
                  </a:rPr>
                  <a:t> to factor it.</a:t>
                </a:r>
              </a:p>
              <a:p>
                <a:pPr algn="ctr"/>
                <a:endParaRPr lang="en-US" sz="1600" i="1" dirty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charset="0"/>
                            </a:rPr>
                            <m:t>𝟔</m:t>
                          </m:r>
                          <m:r>
                            <a:rPr lang="en-US" sz="44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𝟕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𝟐</m:t>
                      </m:r>
                    </m:oMath>
                  </m:oMathPara>
                </a14:m>
                <a:endParaRPr lang="en-US" sz="4400" i="1" dirty="0"/>
              </a:p>
              <a:p>
                <a:pPr algn="ctr"/>
                <a:endParaRPr lang="en-US" sz="3200" i="1" dirty="0" smtClean="0">
                  <a:latin typeface="Cambria Math" charset="0"/>
                </a:endParaRPr>
              </a:p>
              <a:p>
                <a:pPr algn="ctr"/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  <a:blipFill rotWithShape="0">
                <a:blip r:embed="rId2"/>
                <a:stretch>
                  <a:fillRect l="-72" t="-1889" r="-1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4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6912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214867"/>
                <a:ext cx="8703733" cy="5253666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4000" dirty="0" smtClean="0">
                    <a:solidFill>
                      <a:srgbClr val="000000"/>
                    </a:solidFill>
                  </a:rPr>
                  <a:t>Factor by the AC method.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320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𝟑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−</m:t>
                      </m:r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𝟏𝟎</m:t>
                      </m:r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𝒙</m:t>
                      </m:r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−</m:t>
                      </m:r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𝟖</m:t>
                      </m:r>
                    </m:oMath>
                  </m:oMathPara>
                </a14:m>
                <a:endParaRPr lang="en-US" sz="48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214867"/>
                <a:ext cx="8703733" cy="5253666"/>
              </a:xfrm>
              <a:blipFill rotWithShape="0">
                <a:blip r:embed="rId2"/>
                <a:stretch>
                  <a:fillRect t="-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8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u="sng" dirty="0" smtClean="0">
                    <a:solidFill>
                      <a:srgbClr val="000000"/>
                    </a:solidFill>
                  </a:rPr>
                  <a:t>Factoring Patterns</a:t>
                </a:r>
              </a:p>
              <a:p>
                <a:pPr algn="ctr"/>
                <a:endParaRPr lang="en-US" sz="1600" i="1" dirty="0">
                  <a:solidFill>
                    <a:srgbClr val="000000"/>
                  </a:solidFill>
                </a:endParaRPr>
              </a:p>
              <a:p>
                <a:pPr lvl="0" algn="ctr"/>
                <a:r>
                  <a:rPr lang="en-US" sz="3600" i="1" dirty="0" smtClean="0">
                    <a:solidFill>
                      <a:srgbClr val="000000"/>
                    </a:solidFill>
                  </a:rPr>
                  <a:t>Difference of two squares</a:t>
                </a:r>
                <a:endParaRPr lang="en-US" sz="4400" b="1" i="1" dirty="0" smtClean="0">
                  <a:latin typeface="Cambria Math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charset="0"/>
                            </a:rPr>
                            <m:t>𝒂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charset="0"/>
                            </a:rPr>
                            <m:t>𝒃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charset="0"/>
                        </a:rPr>
                        <m:t>=(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𝒂</m:t>
                      </m:r>
                      <m:r>
                        <a:rPr lang="en-US" sz="4400" b="1" i="1" smtClean="0">
                          <a:latin typeface="Cambria Math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𝒃</m:t>
                      </m:r>
                      <m:r>
                        <a:rPr lang="en-US" sz="4400" b="1" i="1" smtClean="0">
                          <a:latin typeface="Cambria Math" charset="0"/>
                        </a:rPr>
                        <m:t>)(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𝒂</m:t>
                      </m:r>
                      <m:r>
                        <a:rPr lang="en-US" sz="44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𝒃</m:t>
                      </m:r>
                      <m:r>
                        <a:rPr lang="en-US" sz="4400" b="1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 smtClean="0">
                  <a:solidFill>
                    <a:srgbClr val="000000"/>
                  </a:solidFill>
                </a:endParaRPr>
              </a:p>
              <a:p>
                <a:pPr algn="ctr"/>
                <a:endParaRPr lang="en-US" sz="3600" dirty="0">
                  <a:solidFill>
                    <a:srgbClr val="000000"/>
                  </a:solidFill>
                </a:endParaRPr>
              </a:p>
              <a:p>
                <a:pPr algn="ctr"/>
                <a:r>
                  <a:rPr lang="en-US" sz="3600" i="1" dirty="0" smtClean="0">
                    <a:solidFill>
                      <a:srgbClr val="000000"/>
                    </a:solidFill>
                  </a:rPr>
                  <a:t>Sum of two cubes</a:t>
                </a: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𝒂</m:t>
                          </m:r>
                        </m:e>
                        <m:sup>
                          <m:r>
                            <a:rPr lang="en-US" sz="44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44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𝒃</m:t>
                          </m:r>
                        </m:e>
                        <m:sup>
                          <m:r>
                            <a:rPr lang="en-US" sz="44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4400" i="1">
                          <a:solidFill>
                            <a:srgbClr val="000000"/>
                          </a:solidFill>
                          <a:latin typeface="Cambria Math" charset="0"/>
                        </a:rPr>
                        <m:t>=(</m:t>
                      </m:r>
                      <m:r>
                        <a:rPr lang="en-US" sz="4400" i="1">
                          <a:solidFill>
                            <a:srgbClr val="000000"/>
                          </a:solidFill>
                          <a:latin typeface="Cambria Math" charset="0"/>
                        </a:rPr>
                        <m:t>𝒂</m:t>
                      </m:r>
                      <m:r>
                        <a:rPr lang="en-US" sz="44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4400" i="1">
                          <a:solidFill>
                            <a:srgbClr val="000000"/>
                          </a:solidFill>
                          <a:latin typeface="Cambria Math" charset="0"/>
                        </a:rPr>
                        <m:t>𝒃</m:t>
                      </m:r>
                      <m:r>
                        <a:rPr lang="en-US" sz="4400" i="1">
                          <a:solidFill>
                            <a:srgbClr val="000000"/>
                          </a:solidFill>
                          <a:latin typeface="Cambria Math" charset="0"/>
                        </a:rPr>
                        <m:t>)(</m:t>
                      </m:r>
                      <m:sSup>
                        <m:sSupPr>
                          <m:ctrlPr>
                            <a:rPr lang="en-US" sz="44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𝒂</m:t>
                          </m:r>
                        </m:e>
                        <m:sup>
                          <m:r>
                            <a:rPr lang="en-US" sz="44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−</m:t>
                      </m:r>
                      <m:r>
                        <a:rPr lang="en-US" sz="4400" i="1">
                          <a:solidFill>
                            <a:srgbClr val="000000"/>
                          </a:solidFill>
                          <a:latin typeface="Cambria Math" charset="0"/>
                        </a:rPr>
                        <m:t>𝒂𝒃</m:t>
                      </m:r>
                      <m:r>
                        <a:rPr lang="en-US" sz="4400" i="1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44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𝒃</m:t>
                          </m:r>
                        </m:e>
                        <m:sup>
                          <m:r>
                            <a:rPr lang="en-US" sz="44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400" i="1">
                          <a:solidFill>
                            <a:srgbClr val="000000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solidFill>
                    <a:srgbClr val="000000"/>
                  </a:solidFill>
                </a:endParaRPr>
              </a:p>
              <a:p>
                <a:pPr lvl="0" algn="ctr"/>
                <a:endParaRPr lang="en-US" sz="3600" dirty="0">
                  <a:solidFill>
                    <a:srgbClr val="000000"/>
                  </a:solidFill>
                </a:endParaRPr>
              </a:p>
              <a:p>
                <a:pPr algn="ctr"/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  <a:blipFill rotWithShape="0">
                <a:blip r:embed="rId2"/>
                <a:stretch>
                  <a:fillRect t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Factor.</a:t>
                </a:r>
              </a:p>
              <a:p>
                <a:pPr algn="ctr"/>
                <a:endParaRPr lang="en-US" sz="1600" i="1" dirty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𝟒𝟗</m:t>
                      </m:r>
                    </m:oMath>
                  </m:oMathPara>
                </a14:m>
                <a:endParaRPr lang="en-US" sz="3200" i="1" dirty="0" smtClean="0">
                  <a:latin typeface="Cambria Math" charset="0"/>
                </a:endParaRPr>
              </a:p>
              <a:p>
                <a:pPr algn="ctr"/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  <a:blipFill rotWithShape="0">
                <a:blip r:embed="rId2"/>
                <a:stretch>
                  <a:fillRect t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4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Factor</a:t>
                </a:r>
              </a:p>
              <a:p>
                <a:pPr algn="ctr"/>
                <a:endParaRPr lang="en-US" sz="1600" i="1" dirty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charset="0"/>
                        </a:rPr>
                        <m:t>𝟖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𝟏</m:t>
                      </m:r>
                    </m:oMath>
                  </m:oMathPara>
                </a14:m>
                <a:endParaRPr lang="en-US" sz="3200" i="1" dirty="0" smtClean="0">
                  <a:latin typeface="Cambria Math" charset="0"/>
                </a:endParaRPr>
              </a:p>
              <a:p>
                <a:pPr algn="ctr"/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  <a:blipFill rotWithShape="0">
                <a:blip r:embed="rId2"/>
                <a:stretch>
                  <a:fillRect t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6912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3"/>
              <p:cNvSpPr txBox="1">
                <a:spLocks/>
              </p:cNvSpPr>
              <p:nvPr/>
            </p:nvSpPr>
            <p:spPr>
              <a:xfrm>
                <a:off x="457200" y="1214867"/>
                <a:ext cx="8703733" cy="52536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Factor the polynomials below.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600" dirty="0" smtClean="0">
                  <a:solidFill>
                    <a:srgbClr val="000000"/>
                  </a:solidFill>
                </a:endParaRPr>
              </a:p>
              <a:p>
                <a:pPr marL="514350" indent="-514350">
                  <a:lnSpc>
                    <a:spcPct val="18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44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  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𝟐</m:t>
                    </m:r>
                    <m:sSup>
                      <m:sSupPr>
                        <m:ctrlP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𝟑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𝟐𝟎</m:t>
                    </m:r>
                  </m:oMath>
                </a14:m>
                <a:endParaRPr lang="en-US" sz="4400" b="1" i="1" dirty="0" smtClean="0">
                  <a:solidFill>
                    <a:srgbClr val="000000"/>
                  </a:solidFill>
                  <a:latin typeface="Cambria Math" charset="0"/>
                </a:endParaRPr>
              </a:p>
              <a:p>
                <a:pPr marL="514350" indent="-514350">
                  <a:lnSpc>
                    <a:spcPct val="18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4400" b="1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solidFill>
                          <a:srgbClr val="000000"/>
                        </a:solidFill>
                        <a:latin typeface="Cambria Math" charset="0"/>
                      </a:rPr>
                      <m:t> 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𝟒</m:t>
                    </m:r>
                    <m:sSup>
                      <m:sSupPr>
                        <m:ctrlP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𝟏𝟔</m:t>
                    </m:r>
                  </m:oMath>
                </a14:m>
                <a:endParaRPr lang="en-US" sz="4400" b="1" i="1" dirty="0" smtClean="0">
                  <a:solidFill>
                    <a:srgbClr val="000000"/>
                  </a:solidFill>
                  <a:latin typeface="Cambria Math" charset="0"/>
                </a:endParaRPr>
              </a:p>
              <a:p>
                <a:pPr marL="514350" indent="-514350">
                  <a:lnSpc>
                    <a:spcPct val="18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4400" b="1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𝟔</m:t>
                        </m:r>
                      </m:sup>
                    </m:sSup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𝟐𝟕</m:t>
                    </m:r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14867"/>
                <a:ext cx="8703733" cy="5253666"/>
              </a:xfrm>
              <a:prstGeom prst="rect">
                <a:avLst/>
              </a:prstGeom>
              <a:blipFill rotWithShape="0">
                <a:blip r:embed="rId2"/>
                <a:stretch>
                  <a:fillRect l="-2521" t="-1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4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20113</TotalTime>
  <Words>135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Black</vt:lpstr>
      <vt:lpstr>Calibri</vt:lpstr>
      <vt:lpstr>Cambria Math</vt:lpstr>
      <vt:lpstr>Arial</vt:lpstr>
      <vt:lpstr>Essential</vt:lpstr>
      <vt:lpstr>Bell ringer</vt:lpstr>
      <vt:lpstr>POLYNOMIALS</vt:lpstr>
      <vt:lpstr>FACTORING</vt:lpstr>
      <vt:lpstr>FACTORING</vt:lpstr>
      <vt:lpstr>FACTORING</vt:lpstr>
      <vt:lpstr>FACTORING</vt:lpstr>
      <vt:lpstr>FACTORING</vt:lpstr>
      <vt:lpstr>FACTORING</vt:lpstr>
      <vt:lpstr>FACTORING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116</cp:revision>
  <dcterms:created xsi:type="dcterms:W3CDTF">2014-08-15T16:50:20Z</dcterms:created>
  <dcterms:modified xsi:type="dcterms:W3CDTF">2017-11-27T14:30:08Z</dcterms:modified>
</cp:coreProperties>
</file>