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3"/>
  </p:notesMasterIdLst>
  <p:sldIdLst>
    <p:sldId id="257" r:id="rId2"/>
    <p:sldId id="260" r:id="rId3"/>
    <p:sldId id="327" r:id="rId4"/>
    <p:sldId id="343" r:id="rId5"/>
    <p:sldId id="344" r:id="rId6"/>
    <p:sldId id="345" r:id="rId7"/>
    <p:sldId id="326" r:id="rId8"/>
    <p:sldId id="346" r:id="rId9"/>
    <p:sldId id="347" r:id="rId10"/>
    <p:sldId id="342" r:id="rId11"/>
    <p:sldId id="32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6"/>
    <p:restoredTop sz="91445"/>
  </p:normalViewPr>
  <p:slideViewPr>
    <p:cSldViewPr snapToGrid="0" snapToObjects="1">
      <p:cViewPr>
        <p:scale>
          <a:sx n="75" d="100"/>
          <a:sy n="75" d="100"/>
        </p:scale>
        <p:origin x="512" y="5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5879B-F103-CD40-9FE4-E845A676453A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71682-F9CC-F947-A06A-D9B965AD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99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November 16,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November 16,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November 16,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November 16,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November 16,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November 16,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November 16,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November 16,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November 16,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November 16,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November 16,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November 16,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g"/><Relationship Id="rId3" Type="http://schemas.openxmlformats.org/officeDocument/2006/relationships/image" Target="../media/image7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3778"/>
            <a:ext cx="5791200" cy="729955"/>
          </a:xfrm>
        </p:spPr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10243" y="1456267"/>
                <a:ext cx="8376557" cy="4622800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3600" dirty="0" smtClean="0"/>
                  <a:t>Find the fourth term of the expanded polynomial.</a:t>
                </a:r>
              </a:p>
              <a:p>
                <a:pPr algn="ctr"/>
                <a:endParaRPr lang="en-US" sz="36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b="1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4000" b="1" i="1" smtClean="0">
                                  <a:latin typeface="Cambria Math" charset="0"/>
                                </a:rPr>
                                <m:t>𝟐</m:t>
                              </m:r>
                              <m:r>
                                <a:rPr lang="en-US" sz="4000" b="1" i="1" smtClean="0">
                                  <a:latin typeface="Cambria Math" charset="0"/>
                                </a:rPr>
                                <m:t>𝒙</m:t>
                              </m:r>
                              <m:r>
                                <a:rPr lang="en-US" sz="4000" b="1" i="1" smtClean="0">
                                  <a:latin typeface="Cambria Math" charset="0"/>
                                </a:rPr>
                                <m:t>−</m:t>
                              </m:r>
                              <m:r>
                                <a:rPr lang="en-US" sz="4000" b="1" i="1" smtClean="0">
                                  <a:latin typeface="Cambria Math" charset="0"/>
                                </a:rPr>
                                <m:t>𝟏</m:t>
                              </m:r>
                            </m:e>
                          </m:d>
                        </m:e>
                        <m:sup>
                          <m:r>
                            <a:rPr lang="en-US" sz="4000" b="1" i="1" smtClean="0">
                              <a:latin typeface="Cambria Math" charset="0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en-US" sz="4000" dirty="0"/>
              </a:p>
              <a:p>
                <a:endParaRPr lang="en-US" sz="40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0243" y="1456267"/>
                <a:ext cx="8376557" cy="4622800"/>
              </a:xfrm>
              <a:blipFill rotWithShape="0">
                <a:blip r:embed="rId2"/>
                <a:stretch>
                  <a:fillRect l="-1019" t="-2111" r="-23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994400" y="315298"/>
            <a:ext cx="269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rgbClr val="00B050"/>
                </a:solidFill>
              </a:rPr>
              <a:t>GREEN</a:t>
            </a:r>
            <a:endParaRPr lang="en-US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0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66912"/>
          </a:xfrm>
        </p:spPr>
        <p:txBody>
          <a:bodyPr/>
          <a:lstStyle/>
          <a:p>
            <a:r>
              <a:rPr lang="en-US" dirty="0" smtClean="0"/>
              <a:t>FACTORING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1"/>
          </p:nvPr>
        </p:nvSpPr>
        <p:spPr>
          <a:xfrm>
            <a:off x="169333" y="1388533"/>
            <a:ext cx="8703733" cy="381000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3200" u="sng" dirty="0" smtClean="0">
                <a:solidFill>
                  <a:srgbClr val="000000"/>
                </a:solidFill>
              </a:rPr>
              <a:t>CLASSWORK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en-US" sz="3200" baseline="30000" dirty="0">
              <a:solidFill>
                <a:srgbClr val="000000"/>
              </a:solidFill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en-US" sz="3200" baseline="30000" dirty="0" smtClean="0">
              <a:solidFill>
                <a:srgbClr val="000000"/>
              </a:solidFill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5400" dirty="0" smtClean="0">
                <a:solidFill>
                  <a:srgbClr val="000000"/>
                </a:solidFill>
              </a:rPr>
              <a:t>Factoring WS</a:t>
            </a:r>
            <a:endParaRPr lang="en-US" sz="6000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94400" y="315298"/>
            <a:ext cx="269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rgbClr val="00B050"/>
                </a:solidFill>
              </a:rPr>
              <a:t>GREEN</a:t>
            </a:r>
            <a:endParaRPr lang="en-US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578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3708"/>
            <a:ext cx="5791200" cy="691602"/>
          </a:xfrm>
        </p:spPr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pic>
        <p:nvPicPr>
          <p:cNvPr id="5" name="Picture 4" descr="orange-raffle-ticket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757" y="0"/>
            <a:ext cx="1688954" cy="12533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92514" y="321418"/>
            <a:ext cx="2184400" cy="522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i="1" dirty="0" smtClean="0">
                <a:solidFill>
                  <a:schemeClr val="tx2"/>
                </a:solidFill>
              </a:rPr>
              <a:t>RED</a:t>
            </a:r>
            <a:endParaRPr lang="en-US" sz="2800" b="1" i="1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326300"/>
                <a:ext cx="8294914" cy="5254114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3600" dirty="0" smtClean="0"/>
                  <a:t>Find the fourth term of the expanded binomial.</a:t>
                </a:r>
              </a:p>
              <a:p>
                <a:pPr algn="ctr"/>
                <a:endParaRPr lang="en-US" sz="40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latin typeface="Cambria Math" charset="0"/>
                        </a:rPr>
                        <m:t>𝒇</m:t>
                      </m:r>
                      <m:d>
                        <m:dPr>
                          <m:ctrlPr>
                            <a:rPr lang="en-US" sz="4800" b="1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4800" b="1" i="1" smtClean="0">
                              <a:latin typeface="Cambria Math" charset="0"/>
                            </a:rPr>
                            <m:t>𝒙</m:t>
                          </m:r>
                        </m:e>
                      </m:d>
                      <m:r>
                        <a:rPr lang="en-US" sz="4800" b="1" i="1" smtClean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US" sz="4800" b="1" i="1" smtClean="0">
                              <a:latin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800" b="1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4800" b="1" i="1" smtClean="0">
                                  <a:latin typeface="Cambria Math" charset="0"/>
                                </a:rPr>
                                <m:t>𝟑</m:t>
                              </m:r>
                              <m:r>
                                <a:rPr lang="en-US" sz="4800" b="1" i="1" smtClean="0">
                                  <a:latin typeface="Cambria Math" charset="0"/>
                                </a:rPr>
                                <m:t>+</m:t>
                              </m:r>
                              <m:r>
                                <a:rPr lang="en-US" sz="4800" b="1" i="1" smtClean="0">
                                  <a:latin typeface="Cambria Math" charset="0"/>
                                </a:rPr>
                                <m:t>𝟐</m:t>
                              </m:r>
                              <m:sSup>
                                <m:sSupPr>
                                  <m:ctrlPr>
                                    <a:rPr lang="en-US" sz="4800" b="1" i="1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800" b="1" i="1" smtClean="0">
                                      <a:latin typeface="Cambria Math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800" b="1" i="1" smtClean="0">
                                      <a:latin typeface="Cambria Math" charset="0"/>
                                    </a:rPr>
                                    <m:t>𝟑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4800" b="1" i="1" smtClean="0">
                              <a:latin typeface="Cambria Math" charset="0"/>
                            </a:rPr>
                            <m:t>𝟔</m:t>
                          </m:r>
                        </m:sup>
                      </m:sSup>
                    </m:oMath>
                  </m:oMathPara>
                </a14:m>
                <a:endParaRPr lang="en-US" sz="3200" i="1" dirty="0" smtClean="0"/>
              </a:p>
              <a:p>
                <a:pPr algn="ctr"/>
                <a:endParaRPr lang="en-US" sz="3600" i="1" dirty="0" smtClean="0"/>
              </a:p>
              <a:p>
                <a:pPr algn="ctr"/>
                <a:endParaRPr lang="en-US" sz="3600" i="1" dirty="0"/>
              </a:p>
            </p:txBody>
          </p:sp>
        </mc:Choice>
        <mc:Fallback xmlns="">
          <p:sp>
            <p:nvSpPr>
              <p:cNvPr id="10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326300"/>
                <a:ext cx="8294914" cy="5254114"/>
              </a:xfrm>
              <a:blipFill rotWithShape="0">
                <a:blip r:embed="rId3"/>
                <a:stretch>
                  <a:fillRect l="-1470" t="-1858" r="-27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62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14643geometry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03" b="14103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FACTORING POLYNOMIALS</a:t>
            </a:r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419514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POLYNOMIALS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6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0698"/>
            <a:ext cx="5791200" cy="880215"/>
          </a:xfrm>
        </p:spPr>
        <p:txBody>
          <a:bodyPr/>
          <a:lstStyle/>
          <a:p>
            <a:r>
              <a:rPr lang="en-US" dirty="0" smtClean="0"/>
              <a:t>FACTORING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287868" y="1388532"/>
                <a:ext cx="8424332" cy="5164667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3600" dirty="0" smtClean="0">
                    <a:solidFill>
                      <a:srgbClr val="000000"/>
                    </a:solidFill>
                  </a:rPr>
                  <a:t>Factoring a polynomial is the opposite of expanding.</a:t>
                </a:r>
              </a:p>
              <a:p>
                <a:pPr algn="ctr"/>
                <a:r>
                  <a:rPr lang="en-US" sz="3600" dirty="0" smtClean="0">
                    <a:solidFill>
                      <a:srgbClr val="000000"/>
                    </a:solidFill>
                  </a:rPr>
                  <a:t>It simplifies a polynomial so that each </a:t>
                </a:r>
                <a:r>
                  <a:rPr lang="en-US" sz="3600" i="1" dirty="0" smtClean="0">
                    <a:solidFill>
                      <a:srgbClr val="000000"/>
                    </a:solidFill>
                  </a:rPr>
                  <a:t>factor</a:t>
                </a:r>
                <a:r>
                  <a:rPr lang="en-US" sz="3600" dirty="0" smtClean="0">
                    <a:solidFill>
                      <a:srgbClr val="000000"/>
                    </a:solidFill>
                  </a:rPr>
                  <a:t> is </a:t>
                </a:r>
                <a:r>
                  <a:rPr lang="en-US" sz="3600" u="sng" dirty="0" smtClean="0">
                    <a:solidFill>
                      <a:srgbClr val="000000"/>
                    </a:solidFill>
                  </a:rPr>
                  <a:t>multiplied</a:t>
                </a:r>
                <a:r>
                  <a:rPr lang="en-US" sz="3600" dirty="0" smtClean="0">
                    <a:solidFill>
                      <a:srgbClr val="000000"/>
                    </a:solidFill>
                  </a:rPr>
                  <a:t> instead of each </a:t>
                </a:r>
                <a:r>
                  <a:rPr lang="en-US" sz="3600" i="1" dirty="0" smtClean="0">
                    <a:solidFill>
                      <a:srgbClr val="000000"/>
                    </a:solidFill>
                  </a:rPr>
                  <a:t>term</a:t>
                </a:r>
                <a:r>
                  <a:rPr lang="en-US" sz="3600" dirty="0" smtClean="0">
                    <a:solidFill>
                      <a:srgbClr val="000000"/>
                    </a:solidFill>
                  </a:rPr>
                  <a:t> being </a:t>
                </a:r>
                <a:r>
                  <a:rPr lang="en-US" sz="3600" u="sng" dirty="0" smtClean="0">
                    <a:solidFill>
                      <a:srgbClr val="000000"/>
                    </a:solidFill>
                  </a:rPr>
                  <a:t>added</a:t>
                </a:r>
                <a:r>
                  <a:rPr lang="en-US" sz="3600" dirty="0" smtClean="0">
                    <a:solidFill>
                      <a:srgbClr val="000000"/>
                    </a:solidFill>
                  </a:rPr>
                  <a:t>.</a:t>
                </a:r>
              </a:p>
              <a:p>
                <a:pPr algn="ctr"/>
                <a:endParaRPr lang="en-US" sz="1200" dirty="0" smtClean="0">
                  <a:solidFill>
                    <a:srgbClr val="000000"/>
                  </a:solidFill>
                </a:endParaRPr>
              </a:p>
              <a:p>
                <a:pPr algn="ctr"/>
                <a:r>
                  <a:rPr lang="en-US" sz="3200" dirty="0" smtClean="0">
                    <a:solidFill>
                      <a:srgbClr val="000000"/>
                    </a:solidFill>
                  </a:rPr>
                  <a:t>Expanded: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charset="0"/>
                      </a:rPr>
                      <m:t>𝒇</m:t>
                    </m:r>
                    <m:d>
                      <m:dPr>
                        <m:ctrlPr>
                          <a:rPr lang="en-US" sz="3200" i="1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charset="0"/>
                          </a:rPr>
                          <m:t>𝒙</m:t>
                        </m:r>
                      </m:e>
                    </m:d>
                    <m:r>
                      <a:rPr lang="en-US" sz="3200" i="1">
                        <a:latin typeface="Cambria Math" charset="0"/>
                      </a:rPr>
                      <m:t>=−</m:t>
                    </m:r>
                    <m:r>
                      <a:rPr lang="en-US" sz="3200" i="1">
                        <a:latin typeface="Cambria Math" charset="0"/>
                      </a:rPr>
                      <m:t>𝟐</m:t>
                    </m:r>
                    <m:sSup>
                      <m:sSupPr>
                        <m:ctrlPr>
                          <a:rPr lang="en-US" sz="3200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charset="0"/>
                          </a:rPr>
                          <m:t>𝒙</m:t>
                        </m:r>
                      </m:e>
                      <m:sup>
                        <m:r>
                          <a:rPr lang="en-US" sz="3200" i="1">
                            <a:latin typeface="Cambria Math" charset="0"/>
                          </a:rPr>
                          <m:t>𝟑</m:t>
                        </m:r>
                      </m:sup>
                    </m:sSup>
                    <m:r>
                      <a:rPr lang="en-US" sz="3200" i="1">
                        <a:latin typeface="Cambria Math" charset="0"/>
                      </a:rPr>
                      <m:t>−</m:t>
                    </m:r>
                    <m:r>
                      <a:rPr lang="en-US" sz="3200" i="1">
                        <a:latin typeface="Cambria Math" charset="0"/>
                      </a:rPr>
                      <m:t>𝟒</m:t>
                    </m:r>
                    <m:sSup>
                      <m:sSupPr>
                        <m:ctrlPr>
                          <a:rPr lang="en-US" sz="3200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charset="0"/>
                          </a:rPr>
                          <m:t>𝒙</m:t>
                        </m:r>
                      </m:e>
                      <m:sup>
                        <m:r>
                          <a:rPr lang="en-US" sz="3200" i="1">
                            <a:latin typeface="Cambria Math" charset="0"/>
                          </a:rPr>
                          <m:t>𝟐</m:t>
                        </m:r>
                      </m:sup>
                    </m:sSup>
                    <m:r>
                      <a:rPr lang="en-US" sz="3200" i="1">
                        <a:latin typeface="Cambria Math" charset="0"/>
                      </a:rPr>
                      <m:t>+</m:t>
                    </m:r>
                    <m:r>
                      <a:rPr lang="en-US" sz="3200" i="1">
                        <a:latin typeface="Cambria Math" charset="0"/>
                      </a:rPr>
                      <m:t>𝟑𝟎</m:t>
                    </m:r>
                    <m:r>
                      <a:rPr lang="en-US" sz="3200" i="1">
                        <a:latin typeface="Cambria Math" charset="0"/>
                      </a:rPr>
                      <m:t>𝒙</m:t>
                    </m:r>
                    <m:r>
                      <a:rPr lang="en-US" sz="3200" i="1">
                        <a:latin typeface="Cambria Math" charset="0"/>
                      </a:rPr>
                      <m:t>+</m:t>
                    </m:r>
                    <m:r>
                      <a:rPr lang="en-US" sz="3200" i="1">
                        <a:latin typeface="Cambria Math" charset="0"/>
                      </a:rPr>
                      <m:t>𝟕𝟐</m:t>
                    </m:r>
                  </m:oMath>
                </a14:m>
                <a:endParaRPr lang="en-US" sz="3200" i="1" dirty="0" smtClean="0">
                  <a:latin typeface="Cambria Math" charset="0"/>
                </a:endParaRPr>
              </a:p>
              <a:p>
                <a:pPr algn="ctr"/>
                <a:r>
                  <a:rPr lang="en-US" sz="3200" dirty="0" smtClean="0">
                    <a:solidFill>
                      <a:srgbClr val="000000"/>
                    </a:solidFill>
                  </a:rPr>
                  <a:t>Factored: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charset="0"/>
                      </a:rPr>
                      <m:t>𝒇</m:t>
                    </m:r>
                    <m:r>
                      <a:rPr lang="en-US" sz="3200" b="1" i="1" smtClean="0">
                        <a:latin typeface="Cambria Math" charset="0"/>
                      </a:rPr>
                      <m:t>(</m:t>
                    </m:r>
                    <m:r>
                      <a:rPr lang="en-US" sz="3200" b="1" i="1" smtClean="0">
                        <a:latin typeface="Cambria Math" charset="0"/>
                      </a:rPr>
                      <m:t>𝒙</m:t>
                    </m:r>
                    <m:r>
                      <a:rPr lang="en-US" sz="3200" b="1" i="1" smtClean="0">
                        <a:latin typeface="Cambria Math" charset="0"/>
                      </a:rPr>
                      <m:t>)</m:t>
                    </m:r>
                    <m:r>
                      <a:rPr lang="en-US" sz="3200" i="1">
                        <a:latin typeface="Cambria Math" charset="0"/>
                      </a:rPr>
                      <m:t>=−</m:t>
                    </m:r>
                    <m:r>
                      <a:rPr lang="en-US" sz="3200" i="1">
                        <a:latin typeface="Cambria Math" charset="0"/>
                      </a:rPr>
                      <m:t>𝟐</m:t>
                    </m:r>
                    <m:sSup>
                      <m:sSupPr>
                        <m:ctrlPr>
                          <a:rPr lang="en-US" sz="3200" i="1">
                            <a:latin typeface="Cambria Math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i="1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latin typeface="Cambria Math" charset="0"/>
                              </a:rPr>
                              <m:t>𝒙</m:t>
                            </m:r>
                            <m:r>
                              <a:rPr lang="en-US" sz="3200" i="1">
                                <a:latin typeface="Cambria Math" charset="0"/>
                              </a:rPr>
                              <m:t>+</m:t>
                            </m:r>
                            <m:r>
                              <a:rPr lang="en-US" sz="3200" i="1">
                                <a:latin typeface="Cambria Math" charset="0"/>
                              </a:rPr>
                              <m:t>𝟑</m:t>
                            </m:r>
                          </m:e>
                        </m:d>
                      </m:e>
                      <m:sup>
                        <m:r>
                          <a:rPr lang="en-US" sz="3200" i="1">
                            <a:latin typeface="Cambria Math" charset="0"/>
                          </a:rPr>
                          <m:t>𝟐</m:t>
                        </m:r>
                      </m:sup>
                    </m:sSup>
                    <m:r>
                      <a:rPr lang="en-US" sz="3200" i="1">
                        <a:latin typeface="Cambria Math" charset="0"/>
                      </a:rPr>
                      <m:t>(</m:t>
                    </m:r>
                    <m:r>
                      <a:rPr lang="en-US" sz="3200" i="1">
                        <a:latin typeface="Cambria Math" charset="0"/>
                      </a:rPr>
                      <m:t>𝒙</m:t>
                    </m:r>
                    <m:r>
                      <a:rPr lang="en-US" sz="3200" i="1">
                        <a:latin typeface="Cambria Math" charset="0"/>
                      </a:rPr>
                      <m:t>−</m:t>
                    </m:r>
                    <m:r>
                      <a:rPr lang="en-US" sz="3200" i="1">
                        <a:latin typeface="Cambria Math" charset="0"/>
                      </a:rPr>
                      <m:t>𝟒</m:t>
                    </m:r>
                    <m:r>
                      <a:rPr lang="en-US" sz="3200" i="1">
                        <a:latin typeface="Cambria Math" charset="0"/>
                      </a:rPr>
                      <m:t>)</m:t>
                    </m:r>
                  </m:oMath>
                </a14:m>
                <a:endParaRPr lang="en-US" sz="3200" i="1" dirty="0"/>
              </a:p>
              <a:p>
                <a:pPr algn="ctr"/>
                <a:endParaRPr lang="en-US" sz="3200" i="1" dirty="0" smtClean="0">
                  <a:latin typeface="Cambria Math" charset="0"/>
                </a:endParaRPr>
              </a:p>
              <a:p>
                <a:pPr algn="ctr"/>
                <a:endParaRPr lang="en-US" sz="36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287868" y="1388532"/>
                <a:ext cx="8424332" cy="5164667"/>
              </a:xfrm>
              <a:blipFill rotWithShape="0">
                <a:blip r:embed="rId2"/>
                <a:stretch>
                  <a:fillRect l="-2171" t="-1889" r="-3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91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0698"/>
            <a:ext cx="5791200" cy="880215"/>
          </a:xfrm>
        </p:spPr>
        <p:txBody>
          <a:bodyPr/>
          <a:lstStyle/>
          <a:p>
            <a:r>
              <a:rPr lang="en-US" dirty="0" smtClean="0"/>
              <a:t>FACTORING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87868" y="1388532"/>
            <a:ext cx="8424332" cy="5164667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00000"/>
                </a:solidFill>
              </a:rPr>
              <a:t>There are several ways to factor polynomials.</a:t>
            </a:r>
          </a:p>
          <a:p>
            <a:pPr marL="571500" indent="-571500" algn="ctr">
              <a:buFont typeface="Arial" charset="0"/>
              <a:buChar char="•"/>
            </a:pPr>
            <a:r>
              <a:rPr lang="en-US" sz="3600" dirty="0" smtClean="0">
                <a:solidFill>
                  <a:srgbClr val="000000"/>
                </a:solidFill>
              </a:rPr>
              <a:t>Factoring out</a:t>
            </a:r>
          </a:p>
          <a:p>
            <a:pPr marL="571500" indent="-571500" algn="ctr">
              <a:buFont typeface="Arial" charset="0"/>
              <a:buChar char="•"/>
            </a:pPr>
            <a:r>
              <a:rPr lang="en-US" sz="3600" dirty="0" smtClean="0">
                <a:solidFill>
                  <a:srgbClr val="000000"/>
                </a:solidFill>
              </a:rPr>
              <a:t>Factoring simple quadratics</a:t>
            </a:r>
          </a:p>
          <a:p>
            <a:pPr marL="571500" indent="-571500" algn="ctr">
              <a:buFont typeface="Arial" charset="0"/>
              <a:buChar char="•"/>
            </a:pPr>
            <a:r>
              <a:rPr lang="en-US" sz="3600" dirty="0" smtClean="0">
                <a:solidFill>
                  <a:srgbClr val="000000"/>
                </a:solidFill>
              </a:rPr>
              <a:t>Factoring by grouping</a:t>
            </a:r>
          </a:p>
          <a:p>
            <a:pPr marL="571500" indent="-571500" algn="ctr">
              <a:buFont typeface="Arial" charset="0"/>
              <a:buChar char="•"/>
            </a:pPr>
            <a:r>
              <a:rPr lang="en-US" sz="3600" dirty="0" smtClean="0">
                <a:solidFill>
                  <a:srgbClr val="000000"/>
                </a:solidFill>
              </a:rPr>
              <a:t>Factoring quadratics (AC method)</a:t>
            </a:r>
          </a:p>
          <a:p>
            <a:pPr marL="571500" indent="-571500" algn="ctr">
              <a:buFont typeface="Arial" charset="0"/>
              <a:buChar char="•"/>
            </a:pPr>
            <a:r>
              <a:rPr lang="en-US" sz="3600" dirty="0" smtClean="0">
                <a:solidFill>
                  <a:srgbClr val="000000"/>
                </a:solidFill>
              </a:rPr>
              <a:t>Using factoring patterns</a:t>
            </a:r>
          </a:p>
          <a:p>
            <a:pPr algn="ctr"/>
            <a:endParaRPr lang="en-US" sz="1200" dirty="0" smtClean="0">
              <a:solidFill>
                <a:srgbClr val="000000"/>
              </a:solidFill>
            </a:endParaRPr>
          </a:p>
          <a:p>
            <a:pPr algn="ctr"/>
            <a:endParaRPr lang="en-US" sz="3200" i="1" dirty="0" smtClean="0">
              <a:latin typeface="Cambria Math" charset="0"/>
            </a:endParaRPr>
          </a:p>
          <a:p>
            <a:pPr algn="ctr"/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17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0698"/>
            <a:ext cx="5791200" cy="880215"/>
          </a:xfrm>
        </p:spPr>
        <p:txBody>
          <a:bodyPr/>
          <a:lstStyle/>
          <a:p>
            <a:r>
              <a:rPr lang="en-US" dirty="0" smtClean="0"/>
              <a:t>FACTORING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287868" y="1388532"/>
                <a:ext cx="8424332" cy="5164667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3600" dirty="0" smtClean="0">
                    <a:solidFill>
                      <a:srgbClr val="000000"/>
                    </a:solidFill>
                  </a:rPr>
                  <a:t>You can </a:t>
                </a:r>
                <a:r>
                  <a:rPr lang="en-US" sz="3600" u="sng" dirty="0" smtClean="0">
                    <a:solidFill>
                      <a:srgbClr val="000000"/>
                    </a:solidFill>
                  </a:rPr>
                  <a:t>factor something out</a:t>
                </a:r>
                <a:r>
                  <a:rPr lang="en-US" sz="3600" dirty="0" smtClean="0">
                    <a:solidFill>
                      <a:srgbClr val="000000"/>
                    </a:solidFill>
                  </a:rPr>
                  <a:t> if all the terms in a polynomial have a common factor.</a:t>
                </a:r>
              </a:p>
              <a:p>
                <a:pPr algn="ctr"/>
                <a:endParaRPr lang="en-US" sz="1600" i="1" dirty="0">
                  <a:solidFill>
                    <a:srgbClr val="00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1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charset="0"/>
                            </a:rPr>
                            <m:t>𝟐</m:t>
                          </m:r>
                          <m:r>
                            <a:rPr lang="en-US" sz="4400" b="1" i="1" smtClean="0">
                              <a:latin typeface="Cambria Math" charset="0"/>
                            </a:rPr>
                            <m:t>𝒙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charset="0"/>
                            </a:rPr>
                            <m:t>𝟑</m:t>
                          </m:r>
                        </m:sup>
                      </m:sSup>
                      <m:r>
                        <a:rPr lang="en-US" sz="4400" b="1" i="1" smtClean="0">
                          <a:latin typeface="Cambria Math" charset="0"/>
                        </a:rPr>
                        <m:t>+</m:t>
                      </m:r>
                      <m:r>
                        <a:rPr lang="en-US" sz="4400" b="1" i="1" smtClean="0">
                          <a:latin typeface="Cambria Math" charset="0"/>
                        </a:rPr>
                        <m:t>𝟏𝟎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charset="0"/>
                            </a:rPr>
                            <m:t>𝒙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charset="0"/>
                            </a:rPr>
                            <m:t>𝟐</m:t>
                          </m:r>
                        </m:sup>
                      </m:sSup>
                      <m:r>
                        <a:rPr lang="en-US" sz="4400" b="1" i="1" smtClean="0">
                          <a:latin typeface="Cambria Math" charset="0"/>
                        </a:rPr>
                        <m:t>−</m:t>
                      </m:r>
                      <m:r>
                        <a:rPr lang="en-US" sz="4400" b="1" i="1" smtClean="0">
                          <a:latin typeface="Cambria Math" charset="0"/>
                        </a:rPr>
                        <m:t>𝟐𝟎</m:t>
                      </m:r>
                      <m:r>
                        <a:rPr lang="en-US" sz="4400" b="1" i="1" smtClean="0">
                          <a:latin typeface="Cambria Math" charset="0"/>
                        </a:rPr>
                        <m:t>𝒙</m:t>
                      </m:r>
                    </m:oMath>
                  </m:oMathPara>
                </a14:m>
                <a:endParaRPr lang="en-US" sz="4400" i="1" dirty="0"/>
              </a:p>
              <a:p>
                <a:pPr algn="ctr"/>
                <a:endParaRPr lang="en-US" sz="3200" i="1" dirty="0" smtClean="0">
                  <a:latin typeface="Cambria Math" charset="0"/>
                </a:endParaRPr>
              </a:p>
              <a:p>
                <a:pPr algn="ctr"/>
                <a:endParaRPr lang="en-US" sz="36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287868" y="1388532"/>
                <a:ext cx="8424332" cy="5164667"/>
              </a:xfrm>
              <a:blipFill rotWithShape="0">
                <a:blip r:embed="rId2"/>
                <a:stretch>
                  <a:fillRect t="-1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94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0698"/>
            <a:ext cx="5791200" cy="880215"/>
          </a:xfrm>
        </p:spPr>
        <p:txBody>
          <a:bodyPr/>
          <a:lstStyle/>
          <a:p>
            <a:r>
              <a:rPr lang="en-US" dirty="0" smtClean="0"/>
              <a:t>FACTORING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287868" y="1388532"/>
                <a:ext cx="8424332" cy="5164667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3600" dirty="0" smtClean="0">
                    <a:solidFill>
                      <a:srgbClr val="000000"/>
                    </a:solidFill>
                  </a:rPr>
                  <a:t>To </a:t>
                </a:r>
                <a:r>
                  <a:rPr lang="en-US" sz="3600" u="sng" dirty="0" smtClean="0">
                    <a:solidFill>
                      <a:srgbClr val="000000"/>
                    </a:solidFill>
                  </a:rPr>
                  <a:t>factor a quadratic</a:t>
                </a:r>
                <a:r>
                  <a:rPr lang="en-US" sz="3600" dirty="0" smtClean="0">
                    <a:solidFill>
                      <a:srgbClr val="000000"/>
                    </a:solidFill>
                  </a:rPr>
                  <a:t>, find two numbers that multiply to equal </a:t>
                </a:r>
                <a:r>
                  <a:rPr lang="en-US" sz="3600" dirty="0" smtClean="0">
                    <a:solidFill>
                      <a:schemeClr val="tx2"/>
                    </a:solidFill>
                  </a:rPr>
                  <a:t>c</a:t>
                </a:r>
                <a:r>
                  <a:rPr lang="en-US" sz="3600" dirty="0" smtClean="0">
                    <a:solidFill>
                      <a:srgbClr val="000000"/>
                    </a:solidFill>
                  </a:rPr>
                  <a:t> and add up to equal </a:t>
                </a:r>
                <a:r>
                  <a:rPr lang="en-US" sz="3600" dirty="0" smtClean="0">
                    <a:solidFill>
                      <a:srgbClr val="0070C0"/>
                    </a:solidFill>
                  </a:rPr>
                  <a:t>b</a:t>
                </a:r>
                <a:r>
                  <a:rPr lang="en-US" sz="3600" dirty="0" smtClean="0">
                    <a:solidFill>
                      <a:srgbClr val="000000"/>
                    </a:solidFill>
                  </a:rPr>
                  <a:t>.</a:t>
                </a:r>
              </a:p>
              <a:p>
                <a:pPr algn="ctr"/>
                <a:endParaRPr lang="en-US" sz="1600" i="1" dirty="0">
                  <a:solidFill>
                    <a:srgbClr val="00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1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charset="0"/>
                            </a:rPr>
                            <m:t>𝒙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charset="0"/>
                            </a:rPr>
                            <m:t>𝟐</m:t>
                          </m:r>
                        </m:sup>
                      </m:sSup>
                      <m:r>
                        <a:rPr lang="en-US" sz="4400" b="1" i="1" smtClean="0">
                          <a:latin typeface="Cambria Math" charset="0"/>
                        </a:rPr>
                        <m:t>−</m:t>
                      </m:r>
                      <m:r>
                        <a:rPr lang="en-US" sz="4400" b="1" i="1" smtClean="0">
                          <a:latin typeface="Cambria Math" charset="0"/>
                        </a:rPr>
                        <m:t>𝟐</m:t>
                      </m:r>
                      <m:r>
                        <a:rPr lang="en-US" sz="4400" b="1" i="1" smtClean="0">
                          <a:latin typeface="Cambria Math" charset="0"/>
                        </a:rPr>
                        <m:t>𝒙</m:t>
                      </m:r>
                      <m:r>
                        <a:rPr lang="en-US" sz="4400" b="1" i="1" smtClean="0">
                          <a:latin typeface="Cambria Math" charset="0"/>
                        </a:rPr>
                        <m:t>−</m:t>
                      </m:r>
                      <m:r>
                        <a:rPr lang="en-US" sz="4400" b="1" i="1" smtClean="0">
                          <a:latin typeface="Cambria Math" charset="0"/>
                        </a:rPr>
                        <m:t>𝟏𝟓</m:t>
                      </m:r>
                    </m:oMath>
                  </m:oMathPara>
                </a14:m>
                <a:endParaRPr lang="en-US" sz="4400" i="1" dirty="0"/>
              </a:p>
              <a:p>
                <a:pPr algn="ctr"/>
                <a:endParaRPr lang="en-US" sz="3200" i="1" dirty="0" smtClean="0">
                  <a:latin typeface="Cambria Math" charset="0"/>
                </a:endParaRPr>
              </a:p>
              <a:p>
                <a:pPr algn="ctr"/>
                <a:endParaRPr lang="en-US" sz="36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287868" y="1388532"/>
                <a:ext cx="8424332" cy="5164667"/>
              </a:xfrm>
              <a:blipFill rotWithShape="0">
                <a:blip r:embed="rId2"/>
                <a:stretch>
                  <a:fillRect l="-651" t="-1889" r="-2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79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66912"/>
          </a:xfrm>
        </p:spPr>
        <p:txBody>
          <a:bodyPr/>
          <a:lstStyle/>
          <a:p>
            <a:r>
              <a:rPr lang="en-US" dirty="0" smtClean="0"/>
              <a:t>FACTORING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16600" y="347955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69333" y="1214867"/>
                <a:ext cx="8703733" cy="5253666"/>
              </a:xfrm>
            </p:spPr>
            <p:txBody>
              <a:bodyPr>
                <a:norm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dirty="0" smtClean="0">
                    <a:solidFill>
                      <a:srgbClr val="000000"/>
                    </a:solidFill>
                  </a:rPr>
                  <a:t>Factor the polynomials below.</a:t>
                </a:r>
              </a:p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endParaRPr lang="en-US" sz="1600" dirty="0" smtClean="0">
                  <a:solidFill>
                    <a:srgbClr val="000000"/>
                  </a:solidFill>
                </a:endParaRPr>
              </a:p>
              <a:p>
                <a:pPr marL="514350" indent="-514350">
                  <a:lnSpc>
                    <a:spcPct val="180000"/>
                  </a:lnSpc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4400" b="1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  </m:t>
                    </m:r>
                    <m:r>
                      <a:rPr lang="en-US" sz="4400" b="1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𝟓</m:t>
                    </m:r>
                    <m:sSup>
                      <m:sSupPr>
                        <m:ctrlPr>
                          <a:rPr lang="en-US" sz="4400" b="1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𝒙</m:t>
                        </m:r>
                      </m:e>
                      <m:sup>
                        <m:r>
                          <a:rPr lang="en-US" sz="4400" b="1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𝟒</m:t>
                        </m:r>
                      </m:sup>
                    </m:sSup>
                    <m:r>
                      <a:rPr lang="en-US" sz="4400" b="1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+</m:t>
                    </m:r>
                    <m:r>
                      <a:rPr lang="en-US" sz="4400" b="1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𝟐𝟓</m:t>
                    </m:r>
                    <m:r>
                      <a:rPr lang="en-US" sz="4400" b="1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𝒙</m:t>
                    </m:r>
                  </m:oMath>
                </a14:m>
                <a:endParaRPr lang="en-US" sz="4400" b="1" dirty="0" smtClean="0">
                  <a:solidFill>
                    <a:srgbClr val="000000"/>
                  </a:solidFill>
                </a:endParaRPr>
              </a:p>
              <a:p>
                <a:pPr marL="514350" indent="-514350">
                  <a:lnSpc>
                    <a:spcPct val="180000"/>
                  </a:lnSpc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  </m:t>
                        </m:r>
                        <m:r>
                          <a:rPr lang="en-US" sz="4400" b="1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𝒙</m:t>
                        </m:r>
                      </m:e>
                      <m:sup>
                        <m:r>
                          <a:rPr lang="en-US" sz="4400" b="1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𝟐</m:t>
                        </m:r>
                      </m:sup>
                    </m:sSup>
                    <m:r>
                      <a:rPr lang="en-US" sz="4400" b="1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+</m:t>
                    </m:r>
                    <m:r>
                      <a:rPr lang="en-US" sz="4400" b="1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𝟒</m:t>
                    </m:r>
                    <m:r>
                      <a:rPr lang="en-US" sz="4400" b="1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𝒙</m:t>
                    </m:r>
                    <m:r>
                      <a:rPr lang="en-US" sz="4400" b="1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−</m:t>
                    </m:r>
                    <m:r>
                      <a:rPr lang="en-US" sz="4400" b="1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𝟏𝟐</m:t>
                    </m:r>
                  </m:oMath>
                </a14:m>
                <a:endParaRPr lang="en-US" sz="4400" b="1" dirty="0" smtClean="0">
                  <a:solidFill>
                    <a:srgbClr val="000000"/>
                  </a:solidFill>
                </a:endParaRPr>
              </a:p>
              <a:p>
                <a:pPr marL="514350" indent="-514350">
                  <a:lnSpc>
                    <a:spcPct val="180000"/>
                  </a:lnSpc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  </m:t>
                        </m:r>
                        <m:r>
                          <a:rPr lang="en-US" sz="4400" b="1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𝒙</m:t>
                        </m:r>
                      </m:e>
                      <m:sup>
                        <m:r>
                          <a:rPr lang="en-US" sz="4400" b="1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𝟑</m:t>
                        </m:r>
                      </m:sup>
                    </m:sSup>
                    <m:r>
                      <a:rPr lang="en-US" sz="4400" b="1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−</m:t>
                    </m:r>
                    <m:r>
                      <a:rPr lang="en-US" sz="4400" b="1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𝟖</m:t>
                    </m:r>
                    <m:sSup>
                      <m:sSupPr>
                        <m:ctrlPr>
                          <a:rPr lang="en-US" sz="4400" b="1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𝒙</m:t>
                        </m:r>
                      </m:e>
                      <m:sup>
                        <m:r>
                          <a:rPr lang="en-US" sz="4400" b="1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𝟐</m:t>
                        </m:r>
                      </m:sup>
                    </m:sSup>
                    <m:r>
                      <a:rPr lang="en-US" sz="4400" b="1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+</m:t>
                    </m:r>
                    <m:r>
                      <a:rPr lang="en-US" sz="4400" b="1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𝟕</m:t>
                    </m:r>
                    <m:r>
                      <a:rPr lang="en-US" sz="4400" b="1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𝒙</m:t>
                    </m:r>
                  </m:oMath>
                </a14:m>
                <a:endParaRPr lang="en-US" sz="4400" dirty="0">
                  <a:solidFill>
                    <a:srgbClr val="000000"/>
                  </a:solidFill>
                </a:endParaRPr>
              </a:p>
              <a:p>
                <a:pPr marL="514350" indent="-51435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</a:pPr>
                <a:endParaRPr lang="en-US" sz="32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7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69333" y="1214867"/>
                <a:ext cx="8703733" cy="5253666"/>
              </a:xfrm>
              <a:blipFill rotWithShape="0">
                <a:blip r:embed="rId2"/>
                <a:stretch>
                  <a:fillRect t="-15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622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0698"/>
            <a:ext cx="5791200" cy="880215"/>
          </a:xfrm>
        </p:spPr>
        <p:txBody>
          <a:bodyPr/>
          <a:lstStyle/>
          <a:p>
            <a:r>
              <a:rPr lang="en-US" dirty="0" smtClean="0"/>
              <a:t>FACTORING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287868" y="1388532"/>
                <a:ext cx="8424332" cy="5164667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3600" dirty="0" smtClean="0">
                    <a:solidFill>
                      <a:srgbClr val="000000"/>
                    </a:solidFill>
                  </a:rPr>
                  <a:t>Factoring by grouping involves grouping terms together and factoring out twice.</a:t>
                </a:r>
              </a:p>
              <a:p>
                <a:pPr algn="ctr"/>
                <a:endParaRPr lang="en-US" sz="1600" i="1" dirty="0">
                  <a:solidFill>
                    <a:srgbClr val="00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1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charset="0"/>
                            </a:rPr>
                            <m:t>𝒙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charset="0"/>
                            </a:rPr>
                            <m:t>𝟑</m:t>
                          </m:r>
                        </m:sup>
                      </m:sSup>
                      <m:r>
                        <a:rPr lang="en-US" sz="4400" b="1" i="1" smtClean="0">
                          <a:latin typeface="Cambria Math" charset="0"/>
                        </a:rPr>
                        <m:t>−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charset="0"/>
                            </a:rPr>
                            <m:t>𝒙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charset="0"/>
                            </a:rPr>
                            <m:t>𝟐</m:t>
                          </m:r>
                        </m:sup>
                      </m:sSup>
                      <m:r>
                        <a:rPr lang="en-US" sz="4400" b="1" i="1" smtClean="0">
                          <a:latin typeface="Cambria Math" charset="0"/>
                        </a:rPr>
                        <m:t>+</m:t>
                      </m:r>
                      <m:r>
                        <a:rPr lang="en-US" sz="4400" b="1" i="1" smtClean="0">
                          <a:latin typeface="Cambria Math" charset="0"/>
                        </a:rPr>
                        <m:t>𝟐</m:t>
                      </m:r>
                      <m:r>
                        <a:rPr lang="en-US" sz="4400" b="1" i="1" smtClean="0">
                          <a:latin typeface="Cambria Math" charset="0"/>
                        </a:rPr>
                        <m:t>𝒙</m:t>
                      </m:r>
                      <m:r>
                        <a:rPr lang="en-US" sz="4400" b="1" i="1" smtClean="0">
                          <a:latin typeface="Cambria Math" charset="0"/>
                        </a:rPr>
                        <m:t>−</m:t>
                      </m:r>
                      <m:r>
                        <a:rPr lang="en-US" sz="4400" b="1" i="1" smtClean="0">
                          <a:latin typeface="Cambria Math" charset="0"/>
                        </a:rPr>
                        <m:t>𝟐</m:t>
                      </m:r>
                    </m:oMath>
                  </m:oMathPara>
                </a14:m>
                <a:endParaRPr lang="en-US" sz="3200" i="1" dirty="0" smtClean="0">
                  <a:latin typeface="Cambria Math" charset="0"/>
                </a:endParaRPr>
              </a:p>
              <a:p>
                <a:pPr algn="ctr"/>
                <a:endParaRPr lang="en-US" sz="36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287868" y="1388532"/>
                <a:ext cx="8424332" cy="5164667"/>
              </a:xfrm>
              <a:blipFill rotWithShape="0">
                <a:blip r:embed="rId2"/>
                <a:stretch>
                  <a:fillRect t="-1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07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66912"/>
          </a:xfrm>
        </p:spPr>
        <p:txBody>
          <a:bodyPr/>
          <a:lstStyle/>
          <a:p>
            <a:r>
              <a:rPr lang="en-US" dirty="0" smtClean="0"/>
              <a:t>FACTORING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16600" y="347955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69333" y="1214867"/>
                <a:ext cx="8703733" cy="5253666"/>
              </a:xfrm>
            </p:spPr>
            <p:txBody>
              <a:bodyPr>
                <a:norm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4000" dirty="0" smtClean="0">
                    <a:solidFill>
                      <a:srgbClr val="000000"/>
                    </a:solidFill>
                  </a:rPr>
                  <a:t>Factor by grouping.</a:t>
                </a:r>
              </a:p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endParaRPr lang="en-US" sz="3200" dirty="0">
                  <a:solidFill>
                    <a:srgbClr val="000000"/>
                  </a:solidFill>
                </a:endParaRPr>
              </a:p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rgbClr val="000000"/>
                          </a:solidFill>
                          <a:latin typeface="Cambria Math" charset="0"/>
                        </a:rPr>
                        <m:t>𝟒</m:t>
                      </m:r>
                      <m:sSup>
                        <m:sSupPr>
                          <m:ctrlPr>
                            <a:rPr lang="en-US" sz="4800" b="1" i="1" smtClean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4800" b="1" i="1" smtClean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𝒙</m:t>
                          </m:r>
                        </m:e>
                        <m:sup>
                          <m:r>
                            <a:rPr lang="en-US" sz="4800" b="1" i="1" smtClean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𝟒</m:t>
                          </m:r>
                        </m:sup>
                      </m:sSup>
                      <m:r>
                        <a:rPr lang="en-US" sz="4800" b="1" i="1" smtClean="0">
                          <a:solidFill>
                            <a:srgbClr val="000000"/>
                          </a:solidFill>
                          <a:latin typeface="Cambria Math" charset="0"/>
                        </a:rPr>
                        <m:t>+</m:t>
                      </m:r>
                      <m:r>
                        <a:rPr lang="en-US" sz="4800" b="1" i="1" smtClean="0">
                          <a:solidFill>
                            <a:srgbClr val="000000"/>
                          </a:solidFill>
                          <a:latin typeface="Cambria Math" charset="0"/>
                        </a:rPr>
                        <m:t>𝟖</m:t>
                      </m:r>
                      <m:sSup>
                        <m:sSupPr>
                          <m:ctrlPr>
                            <a:rPr lang="en-US" sz="4800" b="1" i="1" smtClean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4800" b="1" i="1" smtClean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𝒙</m:t>
                          </m:r>
                        </m:e>
                        <m:sup>
                          <m:r>
                            <a:rPr lang="en-US" sz="4800" b="1" i="1" smtClean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𝟑</m:t>
                          </m:r>
                        </m:sup>
                      </m:sSup>
                      <m:r>
                        <a:rPr lang="en-US" sz="4800" b="1" i="1" smtClean="0">
                          <a:solidFill>
                            <a:srgbClr val="000000"/>
                          </a:solidFill>
                          <a:latin typeface="Cambria Math" charset="0"/>
                        </a:rPr>
                        <m:t>−</m:t>
                      </m:r>
                      <m:r>
                        <a:rPr lang="en-US" sz="4800" b="1" i="1" smtClean="0">
                          <a:solidFill>
                            <a:srgbClr val="000000"/>
                          </a:solidFill>
                          <a:latin typeface="Cambria Math" charset="0"/>
                        </a:rPr>
                        <m:t>𝟑</m:t>
                      </m:r>
                      <m:r>
                        <a:rPr lang="en-US" sz="4800" b="1" i="1" smtClean="0">
                          <a:solidFill>
                            <a:srgbClr val="000000"/>
                          </a:solidFill>
                          <a:latin typeface="Cambria Math" charset="0"/>
                        </a:rPr>
                        <m:t>𝒙</m:t>
                      </m:r>
                      <m:r>
                        <a:rPr lang="en-US" sz="4800" b="1" i="1" smtClean="0">
                          <a:solidFill>
                            <a:srgbClr val="000000"/>
                          </a:solidFill>
                          <a:latin typeface="Cambria Math" charset="0"/>
                        </a:rPr>
                        <m:t>−</m:t>
                      </m:r>
                      <m:r>
                        <a:rPr lang="en-US" sz="4800" b="1" i="1" smtClean="0">
                          <a:solidFill>
                            <a:srgbClr val="000000"/>
                          </a:solidFill>
                          <a:latin typeface="Cambria Math" charset="0"/>
                        </a:rPr>
                        <m:t>𝟔</m:t>
                      </m:r>
                    </m:oMath>
                  </m:oMathPara>
                </a14:m>
                <a:endParaRPr lang="en-US" sz="4800" dirty="0" smtClean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7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69333" y="1214867"/>
                <a:ext cx="8703733" cy="5253666"/>
              </a:xfrm>
              <a:blipFill rotWithShape="0">
                <a:blip r:embed="rId2"/>
                <a:stretch>
                  <a:fillRect t="-20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6274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10750</TotalTime>
  <Words>182</Words>
  <Application>Microsoft Macintosh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 Black</vt:lpstr>
      <vt:lpstr>Calibri</vt:lpstr>
      <vt:lpstr>Cambria Math</vt:lpstr>
      <vt:lpstr>Arial</vt:lpstr>
      <vt:lpstr>Essential</vt:lpstr>
      <vt:lpstr>Bell ringer</vt:lpstr>
      <vt:lpstr>POLYNOMIALS</vt:lpstr>
      <vt:lpstr>FACTORING</vt:lpstr>
      <vt:lpstr>FACTORING</vt:lpstr>
      <vt:lpstr>FACTORING</vt:lpstr>
      <vt:lpstr>FACTORING</vt:lpstr>
      <vt:lpstr>FACTORING</vt:lpstr>
      <vt:lpstr>FACTORING</vt:lpstr>
      <vt:lpstr>FACTORING</vt:lpstr>
      <vt:lpstr>FACTORING</vt:lpstr>
      <vt:lpstr>EXIT TICKET</vt:lpstr>
    </vt:vector>
  </TitlesOfParts>
  <Company>University of Central Florida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ringer</dc:title>
  <dc:creator>McKenna Phillips</dc:creator>
  <cp:lastModifiedBy>PHILLIPS, IDA M</cp:lastModifiedBy>
  <cp:revision>111</cp:revision>
  <dcterms:created xsi:type="dcterms:W3CDTF">2014-08-15T16:50:20Z</dcterms:created>
  <dcterms:modified xsi:type="dcterms:W3CDTF">2017-11-16T17:46:46Z</dcterms:modified>
</cp:coreProperties>
</file>