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oleObject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png" ContentType="image/png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5"/>
  </p:notesMasterIdLst>
  <p:sldIdLst>
    <p:sldId id="259" r:id="rId2"/>
    <p:sldId id="260" r:id="rId3"/>
    <p:sldId id="280" r:id="rId4"/>
    <p:sldId id="293" r:id="rId5"/>
    <p:sldId id="290" r:id="rId6"/>
    <p:sldId id="294" r:id="rId7"/>
    <p:sldId id="291" r:id="rId8"/>
    <p:sldId id="292" r:id="rId9"/>
    <p:sldId id="295" r:id="rId10"/>
    <p:sldId id="297" r:id="rId11"/>
    <p:sldId id="298" r:id="rId12"/>
    <p:sldId id="299" r:id="rId13"/>
    <p:sldId id="29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255"/>
    <p:restoredTop sz="91445"/>
  </p:normalViewPr>
  <p:slideViewPr>
    <p:cSldViewPr snapToGrid="0" snapToObjects="1">
      <p:cViewPr>
        <p:scale>
          <a:sx n="86" d="100"/>
          <a:sy n="86" d="100"/>
        </p:scale>
        <p:origin x="504" y="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5879B-F103-CD40-9FE4-E845A676453A}" type="datetimeFigureOut">
              <a:rPr lang="en-US" smtClean="0"/>
              <a:t>9/5/17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71682-F9CC-F947-A06A-D9B965AD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99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September 5,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September 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September 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September 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September 5,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September 5,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September 5,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September 5,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September 5,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September 5,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September 5,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September 5,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jpg"/><Relationship Id="rId3" Type="http://schemas.openxmlformats.org/officeDocument/2006/relationships/image" Target="NUL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Relationship Id="rId3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62707" y="1574801"/>
            <a:ext cx="7695027" cy="4303486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Look over your notes and ask any questions you might have about</a:t>
            </a:r>
            <a:r>
              <a:rPr lang="is-IS" sz="3200" dirty="0" smtClean="0"/>
              <a:t>…</a:t>
            </a:r>
          </a:p>
          <a:p>
            <a:pPr algn="ctr"/>
            <a:r>
              <a:rPr lang="is-IS" sz="3200" dirty="0" smtClean="0"/>
              <a:t>-functions</a:t>
            </a:r>
          </a:p>
          <a:p>
            <a:pPr algn="ctr"/>
            <a:r>
              <a:rPr lang="is-IS" sz="3200" dirty="0" smtClean="0"/>
              <a:t>-domain &amp; range</a:t>
            </a:r>
          </a:p>
          <a:p>
            <a:pPr algn="ctr"/>
            <a:r>
              <a:rPr lang="is-IS" sz="3200" dirty="0" smtClean="0"/>
              <a:t>-symmetry</a:t>
            </a:r>
          </a:p>
          <a:p>
            <a:pPr algn="ctr"/>
            <a:r>
              <a:rPr lang="is-IS" sz="3200" dirty="0" smtClean="0"/>
              <a:t>-average rates of change</a:t>
            </a:r>
            <a:endParaRPr lang="en-US" sz="3200" dirty="0"/>
          </a:p>
          <a:p>
            <a:pPr algn="ctr"/>
            <a:endParaRPr lang="en-US" sz="4000" dirty="0" smtClean="0"/>
          </a:p>
          <a:p>
            <a:pPr algn="ctr"/>
            <a:endParaRPr lang="en-US" sz="16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53778"/>
            <a:ext cx="5791200" cy="9867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Bell ringer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56300" y="323940"/>
            <a:ext cx="269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rgbClr val="00B050"/>
                </a:solidFill>
              </a:rPr>
              <a:t>GREEN</a:t>
            </a:r>
            <a:endParaRPr lang="en-US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31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261100" cy="1028382"/>
          </a:xfrm>
        </p:spPr>
        <p:txBody>
          <a:bodyPr/>
          <a:lstStyle/>
          <a:p>
            <a:r>
              <a:rPr lang="en-US" dirty="0" smtClean="0"/>
              <a:t>TRANSFORMATIONS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75407" y="1181100"/>
            <a:ext cx="7695027" cy="5194300"/>
          </a:xfrm>
        </p:spPr>
        <p:txBody>
          <a:bodyPr>
            <a:norm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dirty="0"/>
              <a:t>Write the equation of the given graph g(x).  The original function was  f(x) =x</a:t>
            </a:r>
            <a:r>
              <a:rPr lang="en-US" altLang="en-US" baseline="30000" dirty="0"/>
              <a:t>2</a:t>
            </a:r>
          </a:p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16600" y="315298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89" t="9282" r="5391" b="13606"/>
          <a:stretch>
            <a:fillRect/>
          </a:stretch>
        </p:blipFill>
        <p:spPr bwMode="auto">
          <a:xfrm>
            <a:off x="2237619" y="2209482"/>
            <a:ext cx="4103219" cy="425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05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01451" y="1855394"/>
                <a:ext cx="8410749" cy="4466579"/>
              </a:xfrm>
            </p:spPr>
            <p:txBody>
              <a:bodyPr anchor="ctr">
                <a:normAutofit lnSpcReduction="10000"/>
              </a:bodyPr>
              <a:lstStyle/>
              <a:p>
                <a:pPr algn="ctr"/>
                <a:r>
                  <a:rPr lang="en-US" sz="3600" dirty="0" smtClean="0"/>
                  <a:t>If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dirty="0" smtClean="0">
                          <a:latin typeface="Cambria Math" charset="0"/>
                        </a:rPr>
                        <m:t>𝑓</m:t>
                      </m:r>
                      <m:d>
                        <m:dPr>
                          <m:ctrlPr>
                            <a:rPr lang="en-US" sz="4400" b="0" i="1" dirty="0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4400" b="0" i="1" dirty="0" smtClean="0">
                              <a:latin typeface="Cambria Math" charset="0"/>
                            </a:rPr>
                            <m:t>𝑥</m:t>
                          </m:r>
                        </m:e>
                      </m:d>
                      <m:r>
                        <a:rPr lang="en-US" sz="4400" b="0" i="1" dirty="0" smtClean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US" sz="4400" b="0" i="1" dirty="0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4400" b="0" i="1" dirty="0" smtClean="0">
                              <a:latin typeface="Cambria Math" charset="0"/>
                            </a:rPr>
                            <m:t>𝑥</m:t>
                          </m:r>
                        </m:e>
                        <m:sup>
                          <m:r>
                            <a:rPr lang="en-US" sz="4400" b="0" i="1" dirty="0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600" b="0" dirty="0" smtClean="0"/>
              </a:p>
              <a:p>
                <a:pPr lvl="0" algn="ctr"/>
                <a:r>
                  <a:rPr lang="en-US" sz="3600" dirty="0" smtClean="0">
                    <a:solidFill>
                      <a:srgbClr val="000000"/>
                    </a:solidFill>
                  </a:rPr>
                  <a:t>and</a:t>
                </a:r>
                <a:endParaRPr lang="en-US" sz="3600" dirty="0">
                  <a:solidFill>
                    <a:srgbClr val="000000"/>
                  </a:solidFill>
                </a:endParaRPr>
              </a:p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dirty="0" smtClean="0">
                          <a:solidFill>
                            <a:srgbClr val="000000"/>
                          </a:solidFill>
                          <a:latin typeface="Cambria Math" charset="0"/>
                        </a:rPr>
                        <m:t>𝑔</m:t>
                      </m:r>
                      <m:d>
                        <m:dPr>
                          <m:ctrlPr>
                            <a:rPr lang="en-US" sz="4400" b="0" i="1" dirty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4400" b="0" i="1" dirty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𝑥</m:t>
                          </m:r>
                        </m:e>
                      </m:d>
                      <m:r>
                        <a:rPr lang="en-US" sz="4400" b="0" i="1" dirty="0">
                          <a:solidFill>
                            <a:srgbClr val="000000"/>
                          </a:solidFill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US" sz="4400" b="0" i="1" dirty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4400" b="0" i="1" dirty="0" smtClean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(−</m:t>
                          </m:r>
                          <m:r>
                            <a:rPr lang="en-US" sz="4400" b="0" i="1" dirty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𝑥</m:t>
                          </m:r>
                          <m:r>
                            <a:rPr lang="en-US" sz="4400" b="0" i="1" dirty="0" smtClean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−2)</m:t>
                          </m:r>
                        </m:e>
                        <m:sup>
                          <m:r>
                            <a:rPr lang="en-US" sz="4400" b="0" i="1" dirty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4400" b="0" i="1" dirty="0" smtClean="0">
                          <a:solidFill>
                            <a:srgbClr val="000000"/>
                          </a:solidFill>
                          <a:latin typeface="Cambria Math" charset="0"/>
                        </a:rPr>
                        <m:t>+3</m:t>
                      </m:r>
                    </m:oMath>
                  </m:oMathPara>
                </a14:m>
                <a:endParaRPr lang="en-US" sz="4400" b="0" i="1" dirty="0" smtClean="0">
                  <a:solidFill>
                    <a:srgbClr val="000000"/>
                  </a:solidFill>
                  <a:latin typeface="Cambria Math" charset="0"/>
                </a:endParaRPr>
              </a:p>
              <a:p>
                <a:pPr lvl="0" algn="ctr"/>
                <a:endParaRPr lang="en-US" sz="4400" b="0" i="1" dirty="0" smtClean="0">
                  <a:solidFill>
                    <a:srgbClr val="000000"/>
                  </a:solidFill>
                  <a:latin typeface="Cambria Math" charset="0"/>
                </a:endParaRPr>
              </a:p>
              <a:p>
                <a:pPr algn="ctr"/>
                <a:r>
                  <a:rPr lang="en-US" sz="3600" dirty="0" smtClean="0">
                    <a:solidFill>
                      <a:srgbClr val="000000"/>
                    </a:solidFill>
                  </a:rPr>
                  <a:t>how was the graph of g transformed?</a:t>
                </a:r>
                <a:endParaRPr lang="en-US" sz="3600" dirty="0">
                  <a:solidFill>
                    <a:srgbClr val="000000"/>
                  </a:solidFill>
                </a:endParaRPr>
              </a:p>
              <a:p>
                <a:pPr lvl="0" algn="ctr"/>
                <a:endParaRPr lang="en-US" sz="3600" dirty="0" smtClean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01451" y="1855394"/>
                <a:ext cx="8410749" cy="4466579"/>
              </a:xfrm>
              <a:blipFill rotWithShape="0">
                <a:blip r:embed="rId2"/>
                <a:stretch>
                  <a:fillRect l="-1812" t="-8458" r="-18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41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01451" y="1855394"/>
                <a:ext cx="8410749" cy="4466579"/>
              </a:xfrm>
            </p:spPr>
            <p:txBody>
              <a:bodyPr anchor="ctr">
                <a:normAutofit fontScale="92500" lnSpcReduction="20000"/>
              </a:bodyPr>
              <a:lstStyle/>
              <a:p>
                <a:pPr algn="ctr"/>
                <a:r>
                  <a:rPr lang="en-US" sz="3600" dirty="0" smtClean="0"/>
                  <a:t>If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dirty="0" smtClean="0">
                          <a:latin typeface="Cambria Math" charset="0"/>
                        </a:rPr>
                        <m:t>𝑓</m:t>
                      </m:r>
                      <m:d>
                        <m:dPr>
                          <m:ctrlPr>
                            <a:rPr lang="en-US" sz="4400" b="0" i="1" dirty="0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4400" b="0" i="1" dirty="0" smtClean="0">
                              <a:latin typeface="Cambria Math" charset="0"/>
                            </a:rPr>
                            <m:t>𝑥</m:t>
                          </m:r>
                        </m:e>
                      </m:d>
                      <m:r>
                        <a:rPr lang="en-US" sz="4400" b="0" i="1" dirty="0" smtClean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US" sz="4400" b="0" i="1" dirty="0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4400" b="0" i="1" dirty="0" smtClean="0">
                              <a:latin typeface="Cambria Math" charset="0"/>
                            </a:rPr>
                            <m:t>𝑥</m:t>
                          </m:r>
                        </m:e>
                        <m:sup>
                          <m:r>
                            <a:rPr lang="en-US" sz="4400" b="0" i="1" dirty="0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600" b="0" dirty="0" smtClean="0"/>
              </a:p>
              <a:p>
                <a:pPr lvl="0" algn="ctr"/>
                <a:r>
                  <a:rPr lang="en-US" sz="3600" dirty="0" smtClean="0">
                    <a:solidFill>
                      <a:srgbClr val="000000"/>
                    </a:solidFill>
                  </a:rPr>
                  <a:t>and</a:t>
                </a:r>
                <a:endParaRPr lang="en-US" sz="3600" dirty="0">
                  <a:solidFill>
                    <a:srgbClr val="000000"/>
                  </a:solidFill>
                </a:endParaRPr>
              </a:p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dirty="0" smtClean="0">
                          <a:solidFill>
                            <a:srgbClr val="000000"/>
                          </a:solidFill>
                          <a:latin typeface="Cambria Math" charset="0"/>
                        </a:rPr>
                        <m:t>𝑔</m:t>
                      </m:r>
                      <m:d>
                        <m:dPr>
                          <m:ctrlPr>
                            <a:rPr lang="en-US" sz="4400" b="0" i="1" dirty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4400" b="0" i="1" dirty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𝑥</m:t>
                          </m:r>
                        </m:e>
                      </m:d>
                      <m:r>
                        <a:rPr lang="en-US" sz="4400" b="0" i="1" dirty="0">
                          <a:solidFill>
                            <a:srgbClr val="000000"/>
                          </a:solidFill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US" sz="4400" b="0" i="1" dirty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4400" b="0" i="1" dirty="0" smtClean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4400" b="0" i="1" dirty="0" smtClean="0">
                                  <a:solidFill>
                                    <a:srgbClr val="000000"/>
                                  </a:solidFill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4400" b="0" i="1" dirty="0" smtClean="0">
                                  <a:solidFill>
                                    <a:srgbClr val="000000"/>
                                  </a:solidFill>
                                  <a:latin typeface="Cambria Math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4400" b="0" i="1" dirty="0" smtClean="0">
                                  <a:solidFill>
                                    <a:srgbClr val="000000"/>
                                  </a:solidFill>
                                  <a:latin typeface="Cambria Math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4400" b="0" i="1" dirty="0" smtClean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(</m:t>
                          </m:r>
                          <m:r>
                            <a:rPr lang="en-US" sz="4400" b="0" i="1" dirty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𝑥</m:t>
                          </m:r>
                          <m:r>
                            <a:rPr lang="en-US" sz="4400" b="0" i="1" dirty="0" smtClean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4400" b="0" i="1" dirty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4400" b="0" i="1" dirty="0" smtClean="0">
                          <a:solidFill>
                            <a:srgbClr val="000000"/>
                          </a:solidFill>
                          <a:latin typeface="Cambria Math" charset="0"/>
                        </a:rPr>
                        <m:t>−7</m:t>
                      </m:r>
                    </m:oMath>
                  </m:oMathPara>
                </a14:m>
                <a:endParaRPr lang="en-US" sz="4400" b="0" i="1" dirty="0" smtClean="0">
                  <a:solidFill>
                    <a:srgbClr val="000000"/>
                  </a:solidFill>
                  <a:latin typeface="Cambria Math" charset="0"/>
                </a:endParaRPr>
              </a:p>
              <a:p>
                <a:pPr lvl="0" algn="ctr"/>
                <a:endParaRPr lang="en-US" sz="4400" b="0" i="1" dirty="0" smtClean="0">
                  <a:solidFill>
                    <a:srgbClr val="000000"/>
                  </a:solidFill>
                  <a:latin typeface="Cambria Math" charset="0"/>
                </a:endParaRPr>
              </a:p>
              <a:p>
                <a:pPr algn="ctr"/>
                <a:r>
                  <a:rPr lang="en-US" sz="3600" dirty="0" smtClean="0">
                    <a:solidFill>
                      <a:srgbClr val="000000"/>
                    </a:solidFill>
                  </a:rPr>
                  <a:t>how was the graph of g transformed?</a:t>
                </a:r>
                <a:endParaRPr lang="en-US" sz="3600" dirty="0">
                  <a:solidFill>
                    <a:srgbClr val="000000"/>
                  </a:solidFill>
                </a:endParaRPr>
              </a:p>
              <a:p>
                <a:pPr lvl="0" algn="ctr"/>
                <a:endParaRPr lang="en-US" sz="3600" dirty="0" smtClean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01451" y="1855394"/>
                <a:ext cx="8410749" cy="4466579"/>
              </a:xfrm>
              <a:blipFill rotWithShape="0">
                <a:blip r:embed="rId2"/>
                <a:stretch>
                  <a:fillRect t="-87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816600" y="315298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15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pic>
        <p:nvPicPr>
          <p:cNvPr id="5" name="Picture 4" descr="orange-raffle-ticket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794" y="321418"/>
            <a:ext cx="1688954" cy="12533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92514" y="321418"/>
            <a:ext cx="2184400" cy="522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i="1" dirty="0" smtClean="0">
                <a:solidFill>
                  <a:schemeClr val="tx2"/>
                </a:solidFill>
              </a:rPr>
              <a:t>RED</a:t>
            </a:r>
            <a:endParaRPr lang="en-US" sz="2800" b="1" i="1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01451" y="1524318"/>
                <a:ext cx="8410749" cy="4466579"/>
              </a:xfrm>
            </p:spPr>
            <p:txBody>
              <a:bodyPr anchor="ctr">
                <a:normAutofit/>
              </a:bodyPr>
              <a:lstStyle/>
              <a:p>
                <a:pPr algn="ctr"/>
                <a:r>
                  <a:rPr lang="en-US" sz="3600" dirty="0" smtClean="0"/>
                  <a:t>Describe the transformations included in the function notation below.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 dirty="0" smtClean="0">
                          <a:latin typeface="Cambria Math" charset="0"/>
                        </a:rPr>
                        <m:t>−2</m:t>
                      </m:r>
                      <m:r>
                        <a:rPr lang="en-US" sz="4400" i="1" dirty="0" smtClean="0">
                          <a:latin typeface="Cambria Math" charset="0"/>
                        </a:rPr>
                        <m:t>𝑓</m:t>
                      </m:r>
                      <m:r>
                        <a:rPr lang="en-US" sz="4400" i="1" dirty="0" smtClean="0">
                          <a:latin typeface="Cambria Math" charset="0"/>
                        </a:rPr>
                        <m:t>(</m:t>
                      </m:r>
                      <m:r>
                        <a:rPr lang="en-US" sz="4400" i="1" dirty="0" smtClean="0">
                          <a:latin typeface="Cambria Math" charset="0"/>
                        </a:rPr>
                        <m:t>𝑥</m:t>
                      </m:r>
                      <m:r>
                        <a:rPr lang="en-US" sz="4400" i="1" dirty="0" smtClean="0">
                          <a:latin typeface="Cambria Math" charset="0"/>
                        </a:rPr>
                        <m:t>+5)−6</m:t>
                      </m:r>
                    </m:oMath>
                  </m:oMathPara>
                </a14:m>
                <a:endParaRPr lang="en-US" sz="4400" dirty="0" smtClean="0"/>
              </a:p>
              <a:p>
                <a:pPr algn="ctr"/>
                <a:endParaRPr lang="en-US" sz="1600" dirty="0"/>
              </a:p>
            </p:txBody>
          </p:sp>
        </mc:Choice>
        <mc:Fallback xmlns="">
          <p:sp>
            <p:nvSpPr>
              <p:cNvPr id="10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01451" y="1524318"/>
                <a:ext cx="8410749" cy="4466579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5072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14643geometry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03" b="14103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TRANSFORMATIONS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419514" cy="762000"/>
          </a:xfrm>
        </p:spPr>
        <p:txBody>
          <a:bodyPr>
            <a:normAutofit/>
          </a:bodyPr>
          <a:lstStyle/>
          <a:p>
            <a:r>
              <a:rPr lang="en-US" smtClean="0"/>
              <a:t>FUNCTIONS, EQUATIONS, &amp; 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6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261100" cy="1028382"/>
          </a:xfrm>
        </p:spPr>
        <p:txBody>
          <a:bodyPr/>
          <a:lstStyle/>
          <a:p>
            <a:r>
              <a:rPr lang="en-US" dirty="0" smtClean="0"/>
              <a:t>TRANSFORMATIONS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75407" y="1181100"/>
            <a:ext cx="7695027" cy="5194300"/>
          </a:xfrm>
        </p:spPr>
        <p:txBody>
          <a:bodyPr>
            <a:normAutofit/>
          </a:bodyPr>
          <a:lstStyle/>
          <a:p>
            <a:pPr algn="ctr"/>
            <a:r>
              <a:rPr lang="en-US" u="sng" dirty="0" smtClean="0"/>
              <a:t>Translations</a:t>
            </a:r>
            <a:endParaRPr lang="en-US" sz="3600" b="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67" t="41074" r="51583" b="4713"/>
          <a:stretch/>
        </p:blipFill>
        <p:spPr bwMode="auto">
          <a:xfrm>
            <a:off x="1253977" y="1746250"/>
            <a:ext cx="2511280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98" t="44133" r="18037" b="1931"/>
          <a:stretch/>
        </p:blipFill>
        <p:spPr bwMode="auto">
          <a:xfrm>
            <a:off x="4941960" y="1758950"/>
            <a:ext cx="2612880" cy="246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0" t="3372" r="52827" b="3898"/>
          <a:stretch/>
        </p:blipFill>
        <p:spPr bwMode="auto">
          <a:xfrm>
            <a:off x="1143488" y="4451484"/>
            <a:ext cx="2732257" cy="2241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05" t="1264" r="-1"/>
          <a:stretch/>
        </p:blipFill>
        <p:spPr bwMode="auto">
          <a:xfrm>
            <a:off x="4941960" y="4451484"/>
            <a:ext cx="2630958" cy="2241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53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261100" cy="1028382"/>
          </a:xfrm>
        </p:spPr>
        <p:txBody>
          <a:bodyPr/>
          <a:lstStyle/>
          <a:p>
            <a:r>
              <a:rPr lang="en-US" dirty="0" smtClean="0"/>
              <a:t>TRANSFORMATIONS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75407" y="1181100"/>
            <a:ext cx="7695027" cy="5194300"/>
          </a:xfrm>
        </p:spPr>
        <p:txBody>
          <a:bodyPr>
            <a:normAutofit/>
          </a:bodyPr>
          <a:lstStyle/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" charset="0"/>
              </a:rPr>
              <a:t>Use the graph of f(x)=x</a:t>
            </a:r>
            <a:r>
              <a:rPr lang="en-US" altLang="en-US" baseline="30000" dirty="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 altLang="en-US" dirty="0">
                <a:solidFill>
                  <a:srgbClr val="000000"/>
                </a:solidFill>
                <a:latin typeface="Arial" charset="0"/>
              </a:rPr>
              <a:t> to obtain g(x)=(x+1)</a:t>
            </a:r>
            <a:r>
              <a:rPr lang="en-US" altLang="en-US" baseline="30000" dirty="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 altLang="en-US" dirty="0">
                <a:solidFill>
                  <a:srgbClr val="000000"/>
                </a:solidFill>
                <a:latin typeface="Arial" charset="0"/>
              </a:rPr>
              <a:t>+2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051" y="2209482"/>
            <a:ext cx="4757738" cy="440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710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261100" cy="1028382"/>
          </a:xfrm>
        </p:spPr>
        <p:txBody>
          <a:bodyPr/>
          <a:lstStyle/>
          <a:p>
            <a:r>
              <a:rPr lang="en-US" dirty="0" smtClean="0"/>
              <a:t>TRANSFORMATIONS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75407" y="1181100"/>
            <a:ext cx="7695027" cy="5194300"/>
          </a:xfrm>
        </p:spPr>
        <p:txBody>
          <a:bodyPr>
            <a:normAutofit/>
          </a:bodyPr>
          <a:lstStyle/>
          <a:p>
            <a:pPr algn="ctr"/>
            <a:r>
              <a:rPr lang="en-US" u="sng" dirty="0" smtClean="0"/>
              <a:t>Reflections</a:t>
            </a:r>
            <a:endParaRPr lang="en-US" sz="3600" b="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4989101"/>
              </p:ext>
            </p:extLst>
          </p:nvPr>
        </p:nvGraphicFramePr>
        <p:xfrm>
          <a:off x="692441" y="2019300"/>
          <a:ext cx="7696200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3" imgW="3657600" imgH="660240" progId="Equation.DSMT4">
                  <p:embed/>
                </p:oleObj>
              </mc:Choice>
              <mc:Fallback>
                <p:oleObj name="Equation" r:id="rId3" imgW="365760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441" y="2019300"/>
                        <a:ext cx="7696200" cy="1387475"/>
                      </a:xfrm>
                      <a:prstGeom prst="rect">
                        <a:avLst/>
                      </a:prstGeom>
                      <a:solidFill>
                        <a:srgbClr val="E3F2F3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2971800" y="2730500"/>
            <a:ext cx="165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904904"/>
              </p:ext>
            </p:extLst>
          </p:nvPr>
        </p:nvGraphicFramePr>
        <p:xfrm>
          <a:off x="690779" y="3840638"/>
          <a:ext cx="7696200" cy="144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5" imgW="3657600" imgH="685800" progId="Equation.DSMT4">
                  <p:embed/>
                </p:oleObj>
              </mc:Choice>
              <mc:Fallback>
                <p:oleObj name="Equation" r:id="rId5" imgW="365760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779" y="3840638"/>
                        <a:ext cx="7696200" cy="1443037"/>
                      </a:xfrm>
                      <a:prstGeom prst="rect">
                        <a:avLst/>
                      </a:prstGeom>
                      <a:solidFill>
                        <a:srgbClr val="E3F2F3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3318318" y="4589844"/>
            <a:ext cx="165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17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261100" cy="1028382"/>
          </a:xfrm>
        </p:spPr>
        <p:txBody>
          <a:bodyPr/>
          <a:lstStyle/>
          <a:p>
            <a:r>
              <a:rPr lang="en-US" dirty="0" smtClean="0"/>
              <a:t>TRANSFORMATIONS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575407" y="1181100"/>
                <a:ext cx="7695027" cy="5194300"/>
              </a:xfrm>
            </p:spPr>
            <p:txBody>
              <a:bodyPr>
                <a:normAutofit/>
              </a:bodyPr>
              <a:lstStyle/>
              <a:p>
                <a:pPr lvl="0"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dirty="0" smtClean="0">
                    <a:solidFill>
                      <a:srgbClr val="000000"/>
                    </a:solidFill>
                    <a:latin typeface="Arial" charset="0"/>
                  </a:rPr>
                  <a:t>Use the graph of f(x)=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en-US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US" altLang="en-US" b="1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𝒙</m:t>
                        </m:r>
                      </m:e>
                    </m:rad>
                  </m:oMath>
                </a14:m>
                <a:r>
                  <a:rPr lang="en-US" altLang="en-US" dirty="0" smtClean="0">
                    <a:solidFill>
                      <a:srgbClr val="000000"/>
                    </a:solidFill>
                    <a:latin typeface="Arial" charset="0"/>
                  </a:rPr>
                  <a:t> </a:t>
                </a:r>
                <a:r>
                  <a:rPr lang="en-US" altLang="en-US" dirty="0">
                    <a:solidFill>
                      <a:srgbClr val="000000"/>
                    </a:solidFill>
                    <a:latin typeface="Arial" charset="0"/>
                  </a:rPr>
                  <a:t>to obtain g(x</a:t>
                </a:r>
                <a:r>
                  <a:rPr lang="en-US" altLang="en-US" dirty="0" smtClean="0">
                    <a:solidFill>
                      <a:srgbClr val="000000"/>
                    </a:solidFill>
                    <a:latin typeface="Arial" charset="0"/>
                  </a:rPr>
                  <a:t>)=</a:t>
                </a:r>
                <a14:m>
                  <m:oMath xmlns:m="http://schemas.openxmlformats.org/officeDocument/2006/math">
                    <m:r>
                      <a:rPr lang="en-US" altLang="en-US" b="1" i="0" smtClean="0">
                        <a:solidFill>
                          <a:srgbClr val="000000"/>
                        </a:solidFill>
                        <a:latin typeface="Cambria Math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altLang="en-US" i="1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US" altLang="en-US" i="1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𝒙</m:t>
                        </m:r>
                      </m:e>
                    </m:rad>
                  </m:oMath>
                </a14:m>
                <a:endParaRPr lang="en-US" altLang="en-US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75407" y="1181100"/>
                <a:ext cx="7695027" cy="5194300"/>
              </a:xfrm>
              <a:blipFill rotWithShape="0">
                <a:blip r:embed="rId2"/>
                <a:stretch>
                  <a:fillRect l="-633" t="-1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051" y="2209482"/>
            <a:ext cx="4757738" cy="440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816600" y="315298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5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261100" cy="1028382"/>
          </a:xfrm>
        </p:spPr>
        <p:txBody>
          <a:bodyPr/>
          <a:lstStyle/>
          <a:p>
            <a:r>
              <a:rPr lang="en-US" dirty="0" smtClean="0"/>
              <a:t>TRANSFORMATIONS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75407" y="1181100"/>
            <a:ext cx="7695027" cy="5194300"/>
          </a:xfrm>
        </p:spPr>
        <p:txBody>
          <a:bodyPr>
            <a:normAutofit/>
          </a:bodyPr>
          <a:lstStyle/>
          <a:p>
            <a:pPr algn="ctr"/>
            <a:r>
              <a:rPr lang="en-US" u="sng" dirty="0" smtClean="0"/>
              <a:t>Stretch/Shrink</a:t>
            </a:r>
            <a:endParaRPr lang="en-US" sz="3600" b="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87" t="41609" r="16090"/>
          <a:stretch/>
        </p:blipFill>
        <p:spPr bwMode="auto">
          <a:xfrm>
            <a:off x="785846" y="1892300"/>
            <a:ext cx="7484588" cy="3792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086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261100" cy="1028382"/>
          </a:xfrm>
        </p:spPr>
        <p:txBody>
          <a:bodyPr/>
          <a:lstStyle/>
          <a:p>
            <a:r>
              <a:rPr lang="en-US" dirty="0" smtClean="0"/>
              <a:t>TRANSFORMATIONS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75407" y="1181100"/>
            <a:ext cx="7695027" cy="5194300"/>
          </a:xfrm>
        </p:spPr>
        <p:txBody>
          <a:bodyPr>
            <a:normAutofit/>
          </a:bodyPr>
          <a:lstStyle/>
          <a:p>
            <a:pPr algn="ctr"/>
            <a:r>
              <a:rPr lang="en-US" u="sng" dirty="0" smtClean="0"/>
              <a:t>Stretch/Shrink</a:t>
            </a:r>
            <a:endParaRPr lang="en-US" sz="3600" b="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04" t="46343" r="13506"/>
          <a:stretch/>
        </p:blipFill>
        <p:spPr bwMode="auto">
          <a:xfrm>
            <a:off x="925254" y="2023000"/>
            <a:ext cx="7345180" cy="3510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090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261100" cy="1028382"/>
          </a:xfrm>
        </p:spPr>
        <p:txBody>
          <a:bodyPr/>
          <a:lstStyle/>
          <a:p>
            <a:r>
              <a:rPr lang="en-US" dirty="0" smtClean="0"/>
              <a:t>TRANSFORMATIONS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75407" y="1181100"/>
            <a:ext cx="7695027" cy="5194300"/>
          </a:xfrm>
        </p:spPr>
        <p:txBody>
          <a:bodyPr>
            <a:normAutofit/>
          </a:bodyPr>
          <a:lstStyle/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" charset="0"/>
              </a:rPr>
              <a:t>Use the graph of f(x</a:t>
            </a:r>
            <a:r>
              <a:rPr lang="en-US" altLang="en-US" dirty="0" smtClean="0">
                <a:solidFill>
                  <a:srgbClr val="000000"/>
                </a:solidFill>
                <a:latin typeface="Arial" charset="0"/>
              </a:rPr>
              <a:t>)=|x| </a:t>
            </a:r>
            <a:r>
              <a:rPr lang="en-US" altLang="en-US" dirty="0">
                <a:solidFill>
                  <a:srgbClr val="000000"/>
                </a:solidFill>
                <a:latin typeface="Arial" charset="0"/>
              </a:rPr>
              <a:t>to obtain </a:t>
            </a:r>
            <a:r>
              <a:rPr lang="en-US" altLang="en-US" dirty="0" smtClean="0">
                <a:solidFill>
                  <a:srgbClr val="000000"/>
                </a:solidFill>
                <a:latin typeface="Arial" charset="0"/>
              </a:rPr>
              <a:t>g(x)=2|x|</a:t>
            </a:r>
            <a:endParaRPr lang="en-US" alt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051" y="2209482"/>
            <a:ext cx="4757738" cy="440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706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7800</TotalTime>
  <Words>161</Words>
  <Application>Microsoft Macintosh PowerPoint</Application>
  <PresentationFormat>On-screen Show (4:3)</PresentationFormat>
  <Paragraphs>53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 Black</vt:lpstr>
      <vt:lpstr>Calibri</vt:lpstr>
      <vt:lpstr>Cambria Math</vt:lpstr>
      <vt:lpstr>Arial</vt:lpstr>
      <vt:lpstr>Essential</vt:lpstr>
      <vt:lpstr>Equation</vt:lpstr>
      <vt:lpstr>PowerPoint Presentation</vt:lpstr>
      <vt:lpstr>FUNCTIONS, EQUATIONS, &amp; GRAPHS</vt:lpstr>
      <vt:lpstr>TRANSFORMATIONS</vt:lpstr>
      <vt:lpstr>TRANSFORMATIONS</vt:lpstr>
      <vt:lpstr>TRANSFORMATIONS</vt:lpstr>
      <vt:lpstr>TRANSFORMATIONS</vt:lpstr>
      <vt:lpstr>TRANSFORMATIONS</vt:lpstr>
      <vt:lpstr>TRANSFORMATIONS</vt:lpstr>
      <vt:lpstr>TRANSFORMATIONS</vt:lpstr>
      <vt:lpstr>TRANSFORMATIONS</vt:lpstr>
      <vt:lpstr>transformations</vt:lpstr>
      <vt:lpstr>transformations</vt:lpstr>
      <vt:lpstr>EXIT TICKET</vt:lpstr>
    </vt:vector>
  </TitlesOfParts>
  <Company>University of Central Florida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ringer</dc:title>
  <dc:creator>McKenna Phillips</dc:creator>
  <cp:lastModifiedBy>PHILLIPS, IDA M</cp:lastModifiedBy>
  <cp:revision>78</cp:revision>
  <dcterms:created xsi:type="dcterms:W3CDTF">2014-08-15T16:50:20Z</dcterms:created>
  <dcterms:modified xsi:type="dcterms:W3CDTF">2017-09-05T12:57:09Z</dcterms:modified>
</cp:coreProperties>
</file>