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312" r:id="rId4"/>
    <p:sldId id="314" r:id="rId5"/>
    <p:sldId id="316" r:id="rId6"/>
    <p:sldId id="315" r:id="rId7"/>
    <p:sldId id="317" r:id="rId8"/>
    <p:sldId id="3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5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4000" dirty="0" smtClean="0"/>
                  <a:t>Solve each of the following.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𝟏𝟖</m:t>
                        </m:r>
                      </m:e>
                    </m:rad>
                  </m:oMath>
                </a14:m>
                <a:endParaRPr lang="en-US" sz="4000" i="1" dirty="0" smtClean="0">
                  <a:latin typeface="Cambria Math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b="1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latin typeface="Cambria Math" charset="0"/>
                              </a:rPr>
                              <m:t>𝟐𝟓</m:t>
                            </m:r>
                          </m:num>
                          <m:den>
                            <m:r>
                              <a:rPr lang="en-US" sz="4000" b="1" i="1" smtClean="0">
                                <a:latin typeface="Cambria Math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4000" dirty="0" smtClean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𝟏𝟒𝟒</m:t>
                        </m:r>
                      </m:e>
                    </m:rad>
                  </m:oMath>
                </a14:m>
                <a:endParaRPr lang="en-US" sz="4000" dirty="0" smtClean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𝟔𝟑</m:t>
                        </m:r>
                      </m:e>
                    </m:rad>
                  </m:oMath>
                </a14:m>
                <a:endParaRPr lang="en-US" sz="4000" dirty="0" smtClean="0"/>
              </a:p>
              <a:p>
                <a:pPr algn="ctr"/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  <a:blipFill rotWithShape="0">
                <a:blip r:embed="rId2"/>
                <a:stretch>
                  <a:fillRect t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COMPLEX NUMBERS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u="sng" dirty="0" smtClean="0"/>
                  <a:t>Complex numbers</a:t>
                </a:r>
                <a:r>
                  <a:rPr lang="en-US" sz="3200" dirty="0" smtClean="0"/>
                  <a:t> contain a real term and an imaginary term.</a:t>
                </a:r>
                <a:endParaRPr lang="en-US" sz="3200" dirty="0" smtClean="0"/>
              </a:p>
              <a:p>
                <a:pPr algn="ctr"/>
                <a:endParaRPr lang="en-US" sz="1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charset="0"/>
                        </a:rPr>
                        <m:t>𝒂</m:t>
                      </m:r>
                      <m:r>
                        <a:rPr lang="en-US" sz="6000" b="1" i="1" smtClean="0">
                          <a:latin typeface="Cambria Math" charset="0"/>
                        </a:rPr>
                        <m:t>+</m:t>
                      </m:r>
                      <m:r>
                        <a:rPr lang="en-US" sz="6000" b="1" i="1" smtClean="0">
                          <a:latin typeface="Cambria Math" charset="0"/>
                        </a:rPr>
                        <m:t>𝒃𝒊</m:t>
                      </m:r>
                    </m:oMath>
                  </m:oMathPara>
                </a14:m>
                <a:endParaRPr lang="en-US" sz="6000" b="1" dirty="0" smtClean="0"/>
              </a:p>
              <a:p>
                <a:pPr algn="ctr"/>
                <a:endParaRPr lang="en-US" sz="1600" dirty="0" smtClean="0"/>
              </a:p>
              <a:p>
                <a:pPr algn="ctr"/>
                <a:r>
                  <a:rPr lang="en-US" sz="3600" dirty="0" smtClean="0"/>
                  <a:t>Operations can be performed on complex numbers.</a:t>
                </a:r>
                <a:endParaRPr lang="en-US" sz="36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396" t="-1675" r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2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933469"/>
              </p:ext>
            </p:extLst>
          </p:nvPr>
        </p:nvGraphicFramePr>
        <p:xfrm>
          <a:off x="457200" y="1948543"/>
          <a:ext cx="4550229" cy="2947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17440" imgH="723600" progId="Equation.RSEE4">
                  <p:embed/>
                </p:oleObj>
              </mc:Choice>
              <mc:Fallback>
                <p:oleObj name="Equation" r:id="rId3" imgW="1117440" imgH="723600" progId="Equation.RS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48543"/>
                        <a:ext cx="4550229" cy="2947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1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948155"/>
                <a:ext cx="8033657" cy="4728028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4000" dirty="0" smtClean="0"/>
                  <a:t>Simplify each of the following.</a:t>
                </a: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𝟕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sz="4000" b="1" i="1" smtClean="0">
                        <a:latin typeface="Cambria Math" charset="0"/>
                      </a:rPr>
                      <m:t>+(</m:t>
                    </m:r>
                    <m:r>
                      <a:rPr lang="en-US" sz="4000" b="1" i="1" smtClean="0">
                        <a:latin typeface="Cambria Math" charset="0"/>
                      </a:rPr>
                      <m:t>𝟓</m:t>
                    </m:r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𝟏𝟏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𝟏𝟖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𝟐𝟕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sz="4000" b="1" i="1" smtClean="0">
                        <a:latin typeface="Cambria Math" charset="0"/>
                      </a:rPr>
                      <m:t>−(</m:t>
                    </m:r>
                    <m:r>
                      <a:rPr lang="en-US" sz="4000" b="1" i="1" smtClean="0">
                        <a:latin typeface="Cambria Math" charset="0"/>
                      </a:rPr>
                      <m:t>𝟏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𝟑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𝟔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𝟓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sz="4000" b="1" i="1" smtClean="0">
                        <a:latin typeface="Cambria Math" charset="0"/>
                      </a:rPr>
                      <m:t>+(</m:t>
                    </m:r>
                    <m:r>
                      <a:rPr lang="en-US" sz="4000" b="1" i="1" smtClean="0">
                        <a:latin typeface="Cambria Math" charset="0"/>
                      </a:rPr>
                      <m:t>𝟖</m:t>
                    </m:r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948155"/>
                <a:ext cx="8033657" cy="4728028"/>
              </a:xfrm>
              <a:blipFill rotWithShape="0">
                <a:blip r:embed="rId2"/>
                <a:stretch>
                  <a:fillRect t="-5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24318"/>
                <a:ext cx="5110843" cy="1791088"/>
              </a:xfrm>
            </p:spPr>
            <p:txBody>
              <a:bodyPr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𝟓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(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𝟔</m:t>
                      </m:r>
                      <m:r>
                        <a:rPr lang="en-US" sz="48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8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24318"/>
                <a:ext cx="5110843" cy="17910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8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74914" y="1709058"/>
          <a:ext cx="4008237" cy="1083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939600" imgH="253800" progId="Equation.RSEE4">
                  <p:embed/>
                </p:oleObj>
              </mc:Choice>
              <mc:Fallback>
                <p:oleObj name="Equation" r:id="rId3" imgW="939600" imgH="253800" progId="Equation.RS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914" y="1709058"/>
                        <a:ext cx="4008237" cy="1083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2275431"/>
                <a:ext cx="6596743" cy="3178311"/>
              </a:xfrm>
            </p:spPr>
            <p:txBody>
              <a:bodyPr anchor="ctr"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𝟏𝟖</m:t>
                      </m:r>
                      <m:r>
                        <a:rPr lang="en-US" sz="48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𝟔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𝒊</m:t>
                      </m:r>
                      <m:r>
                        <a:rPr lang="en-US" sz="48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𝟑𝟎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𝒊</m:t>
                      </m:r>
                      <m:r>
                        <a:rPr lang="en-US" sz="4800" b="1" i="1" smtClean="0">
                          <a:latin typeface="Cambria Math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charset="0"/>
                        </a:rPr>
                        <m:t>𝟏𝟎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𝒊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6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𝟏𝟖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𝟑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𝟔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𝒊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4800" i="1">
                          <a:solidFill>
                            <a:srgbClr val="000000"/>
                          </a:solidFill>
                          <a:latin typeface="Cambria Math" charset="0"/>
                        </a:rPr>
                        <m:t>𝟏𝟎</m:t>
                      </m:r>
                      <m:sSup>
                        <m:sSupPr>
                          <m:ctrlPr>
                            <a:rPr lang="en-US" sz="48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𝒊</m:t>
                          </m:r>
                        </m:e>
                        <m:sup>
                          <m:r>
                            <a:rPr lang="en-US" sz="48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2275431"/>
                <a:ext cx="6596743" cy="3178311"/>
              </a:xfr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948155"/>
                <a:ext cx="8033657" cy="4728028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4000" dirty="0" smtClean="0"/>
                  <a:t>Simplify each of the following.</a:t>
                </a:r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𝟒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𝟗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sz="4000" b="1" i="1" smtClean="0">
                        <a:latin typeface="Cambria Math" charset="0"/>
                      </a:rPr>
                      <m:t>(</m:t>
                    </m:r>
                    <m:r>
                      <a:rPr lang="en-US" sz="4000" b="1" i="1" smtClean="0">
                        <a:latin typeface="Cambria Math" charset="0"/>
                      </a:rPr>
                      <m:t>𝟔</m:t>
                    </m:r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𝟐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𝟑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𝟏𝟐</m:t>
                        </m:r>
                        <m:r>
                          <a:rPr lang="en-US" sz="4000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sz="4000" b="1" i="1" smtClean="0">
                        <a:latin typeface="Cambria Math" charset="0"/>
                      </a:rPr>
                      <m:t>(</m:t>
                    </m:r>
                    <m:r>
                      <a:rPr lang="en-US" sz="4000" b="1" i="1" smtClean="0">
                        <a:latin typeface="Cambria Math" charset="0"/>
                      </a:rPr>
                      <m:t>𝟕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𝟒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charset="0"/>
                      </a:rPr>
                      <m:t>(</m:t>
                    </m:r>
                    <m:r>
                      <a:rPr lang="en-US" sz="4000" b="1" i="1" smtClean="0">
                        <a:latin typeface="Cambria Math" charset="0"/>
                      </a:rPr>
                      <m:t>𝟕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)(</m:t>
                    </m:r>
                    <m:r>
                      <a:rPr lang="en-US" sz="4000" b="1" i="1" smtClean="0">
                        <a:latin typeface="Cambria Math" charset="0"/>
                      </a:rPr>
                      <m:t>𝟕</m:t>
                    </m:r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𝒊</m:t>
                    </m:r>
                    <m:r>
                      <a:rPr lang="en-US" sz="4000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40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948155"/>
                <a:ext cx="8033657" cy="4728028"/>
              </a:xfrm>
              <a:blipFill rotWithShape="0">
                <a:blip r:embed="rId2"/>
                <a:stretch>
                  <a:fillRect t="-5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74801"/>
                <a:ext cx="8294914" cy="4728028"/>
              </a:xfrm>
            </p:spPr>
            <p:txBody>
              <a:bodyPr>
                <a:normAutofit/>
              </a:bodyPr>
              <a:lstStyle/>
              <a:p>
                <a:pPr marL="514350" indent="-514350" algn="ctr">
                  <a:buFont typeface="+mj-lt"/>
                  <a:buAutoNum type="arabicPeriod"/>
                </a:pPr>
                <a:r>
                  <a:rPr lang="en-US" dirty="0" smtClean="0"/>
                  <a:t>Is 14i a complex number? Is 12-2i a complex number? Why or why not?</a:t>
                </a:r>
              </a:p>
              <a:p>
                <a:pPr algn="ctr"/>
                <a:r>
                  <a:rPr lang="en-US" i="1" dirty="0"/>
                  <a:t>Simplify each of the following. Write your answer in standard form [</a:t>
                </a:r>
                <a:r>
                  <a:rPr lang="en-US" i="1" dirty="0" err="1"/>
                  <a:t>a+bi</a:t>
                </a:r>
                <a:r>
                  <a:rPr lang="en-US" i="1" dirty="0" smtClean="0"/>
                  <a:t>].</a:t>
                </a:r>
                <a:endParaRPr lang="en-US" i="1" dirty="0" smtClean="0"/>
              </a:p>
              <a:p>
                <a:pPr marL="514350" indent="-514350" algn="ctr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𝟐𝟓</m:t>
                        </m:r>
                      </m:e>
                    </m:rad>
                    <m:r>
                      <a:rPr lang="en-US" b="1" i="1" smtClean="0"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 charset="0"/>
                          </a:rPr>
                          <m:t>𝟏𝟔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 algn="ctr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𝟑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 charset="0"/>
                      </a:rPr>
                      <m:t>+</m:t>
                    </m:r>
                    <m:d>
                      <m:d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𝟕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pPr marL="514350" indent="-514350" algn="ctr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</a:rPr>
                          <m:t>𝟏𝟒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𝟏𝟎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  <m:r>
                      <a:rPr lang="en-US" b="1" i="1" smtClean="0">
                        <a:latin typeface="Cambria Math" charset="0"/>
                      </a:rPr>
                      <m:t>−</m:t>
                    </m:r>
                    <m:d>
                      <m:d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𝒊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pPr marL="514350" indent="-514350" algn="ctr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</a:rPr>
                      <m:t>(</m:t>
                    </m:r>
                    <m:r>
                      <a:rPr lang="en-US" b="1" i="1" smtClean="0">
                        <a:latin typeface="Cambria Math" charset="0"/>
                      </a:rPr>
                      <m:t>𝟖</m:t>
                    </m:r>
                    <m:r>
                      <a:rPr lang="en-US" b="1" i="1" smtClean="0">
                        <a:latin typeface="Cambria Math" charset="0"/>
                      </a:rPr>
                      <m:t>−</m:t>
                    </m:r>
                    <m:r>
                      <a:rPr lang="en-US" b="1" i="1" smtClean="0">
                        <a:latin typeface="Cambria Math" charset="0"/>
                      </a:rPr>
                      <m:t>𝟒</m:t>
                    </m:r>
                    <m:r>
                      <a:rPr lang="en-US" b="1" i="1" smtClean="0">
                        <a:latin typeface="Cambria Math" charset="0"/>
                      </a:rPr>
                      <m:t>𝒊</m:t>
                    </m:r>
                    <m:r>
                      <a:rPr lang="en-US" b="1" i="1" smtClean="0">
                        <a:latin typeface="Cambria Math" charset="0"/>
                      </a:rPr>
                      <m:t>)(</m:t>
                    </m:r>
                    <m:r>
                      <a:rPr lang="en-US" b="1" i="1" smtClean="0">
                        <a:latin typeface="Cambria Math" charset="0"/>
                      </a:rPr>
                      <m:t>𝟑</m:t>
                    </m:r>
                    <m:r>
                      <a:rPr lang="en-US" b="1" i="1" smtClean="0">
                        <a:latin typeface="Cambria Math" charset="0"/>
                      </a:rPr>
                      <m:t>+</m:t>
                    </m:r>
                    <m:r>
                      <a:rPr lang="en-US" b="1" i="1" smtClean="0">
                        <a:latin typeface="Cambria Math" charset="0"/>
                      </a:rPr>
                      <m:t>𝟔</m:t>
                    </m:r>
                    <m:r>
                      <a:rPr lang="en-US" b="1" i="1" smtClean="0">
                        <a:latin typeface="Cambria Math" charset="0"/>
                      </a:rPr>
                      <m:t>𝒊</m:t>
                    </m:r>
                    <m:r>
                      <a:rPr lang="en-US" b="1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742950" indent="-742950">
                  <a:buFont typeface="+mj-lt"/>
                  <a:buAutoNum type="arabicPeriod" startAt="2"/>
                </a:pPr>
                <a:endParaRPr lang="en-US" sz="3600" i="1" dirty="0"/>
              </a:p>
            </p:txBody>
          </p:sp>
        </mc:Choice>
        <mc:Fallback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74801"/>
                <a:ext cx="8294914" cy="4728028"/>
              </a:xfrm>
              <a:blipFill rotWithShape="0">
                <a:blip r:embed="rId2"/>
                <a:stretch>
                  <a:fillRect l="-661" t="-1289" r="-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6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10367</TotalTime>
  <Words>124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Black</vt:lpstr>
      <vt:lpstr>Cambria Math</vt:lpstr>
      <vt:lpstr>Arial</vt:lpstr>
      <vt:lpstr>Calibri</vt:lpstr>
      <vt:lpstr>Essential</vt:lpstr>
      <vt:lpstr>Respondus Equation Editor 4.0 Equation</vt:lpstr>
      <vt:lpstr>Bell ringer</vt:lpstr>
      <vt:lpstr>QUADRATIC FUNCTIONS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78</cp:revision>
  <dcterms:created xsi:type="dcterms:W3CDTF">2014-08-15T16:50:20Z</dcterms:created>
  <dcterms:modified xsi:type="dcterms:W3CDTF">2017-10-11T13:55:33Z</dcterms:modified>
</cp:coreProperties>
</file>