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sldIdLst>
    <p:sldId id="257" r:id="rId2"/>
    <p:sldId id="260" r:id="rId3"/>
    <p:sldId id="259" r:id="rId4"/>
    <p:sldId id="280" r:id="rId5"/>
    <p:sldId id="273" r:id="rId6"/>
    <p:sldId id="274" r:id="rId7"/>
    <p:sldId id="275" r:id="rId8"/>
    <p:sldId id="276" r:id="rId9"/>
    <p:sldId id="277" r:id="rId10"/>
    <p:sldId id="279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41"/>
    <p:restoredTop sz="91445"/>
  </p:normalViewPr>
  <p:slideViewPr>
    <p:cSldViewPr snapToGrid="0" snapToObjects="1">
      <p:cViewPr>
        <p:scale>
          <a:sx n="100" d="100"/>
          <a:sy n="100" d="100"/>
        </p:scale>
        <p:origin x="21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8/24/17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August 24,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August 24,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August 24,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August 24,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August 24,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August 24,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August 24,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August 24,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August 24,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August 24,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August 24,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August 24,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g"/><Relationship Id="rId3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Relationship Id="rId3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41507"/>
                <a:ext cx="8229600" cy="1356359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Complete the following table for the equation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charset="0"/>
                      </a:rPr>
                      <m:t>𝑦</m:t>
                    </m:r>
                    <m:r>
                      <a:rPr lang="en-US" sz="3200" i="1" dirty="0" smtClean="0">
                        <a:latin typeface="Cambria Math" charset="0"/>
                      </a:rPr>
                      <m:t>=2</m:t>
                    </m:r>
                    <m:sSup>
                      <m:sSupPr>
                        <m:ctrlPr>
                          <a:rPr lang="en-US" sz="3200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200" i="1" dirty="0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3200" i="1" dirty="0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3200" i="1" dirty="0" smtClean="0">
                        <a:latin typeface="Cambria Math" charset="0"/>
                      </a:rPr>
                      <m:t>−</m:t>
                    </m:r>
                    <m:r>
                      <a:rPr lang="en-US" sz="3200" b="0" i="1" dirty="0" smtClean="0">
                        <a:latin typeface="Cambria Math" charset="0"/>
                      </a:rPr>
                      <m:t>2</m:t>
                    </m:r>
                  </m:oMath>
                </a14:m>
                <a:r>
                  <a:rPr lang="en-US" sz="3200" dirty="0" smtClean="0"/>
                  <a:t>.</a:t>
                </a:r>
                <a:endParaRPr lang="en-US" sz="32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41507"/>
                <a:ext cx="8229600" cy="1356359"/>
              </a:xfrm>
              <a:blipFill rotWithShape="0">
                <a:blip r:embed="rId2"/>
                <a:stretch>
                  <a:fillRect t="-5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330359"/>
              </p:ext>
            </p:extLst>
          </p:nvPr>
        </p:nvGraphicFramePr>
        <p:xfrm>
          <a:off x="1670957" y="2997866"/>
          <a:ext cx="6096000" cy="2815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70377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</a:t>
                      </a:r>
                      <a:endParaRPr lang="en-US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03776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/>
                </a:tc>
              </a:tr>
              <a:tr h="703776"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-2</a:t>
                      </a:r>
                      <a:endParaRPr lang="en-US" sz="3200" dirty="0"/>
                    </a:p>
                  </a:txBody>
                  <a:tcPr anchor="ctr"/>
                </a:tc>
              </a:tr>
              <a:tr h="70377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5891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82"/>
          <a:stretch/>
        </p:blipFill>
        <p:spPr>
          <a:xfrm>
            <a:off x="4755857" y="927418"/>
            <a:ext cx="4121443" cy="223666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88"/>
          <a:stretch/>
        </p:blipFill>
        <p:spPr>
          <a:xfrm>
            <a:off x="0" y="927418"/>
            <a:ext cx="4755857" cy="56854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3" t="32704" r="21793"/>
          <a:stretch/>
        </p:blipFill>
        <p:spPr>
          <a:xfrm>
            <a:off x="6578600" y="1308100"/>
            <a:ext cx="2298700" cy="4076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90" t="23823" r="49591" b="846"/>
          <a:stretch/>
        </p:blipFill>
        <p:spPr>
          <a:xfrm>
            <a:off x="4654257" y="3164082"/>
            <a:ext cx="2400300" cy="21717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0800" y="3644900"/>
            <a:ext cx="2286000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90943"/>
            <a:ext cx="4406900" cy="4525963"/>
          </a:xfrm>
        </p:spPr>
        <p:txBody>
          <a:bodyPr>
            <a:norm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500" dirty="0" smtClean="0"/>
              <a:t>State the domain and range of the function in interval notation.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500" dirty="0" smtClean="0"/>
              <a:t>Determine the x and y intercept(s) of the graph.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500" dirty="0" smtClean="0"/>
              <a:t>Is this function symmetrical? Justify your conclusion using function notation.</a:t>
            </a:r>
            <a:endParaRPr lang="en-US" sz="2500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794" y="321418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650" y="2043343"/>
            <a:ext cx="3503264" cy="350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7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INTERCEPTS &amp; SYMMETRY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smtClean="0"/>
              <a:t>FUNCTIONS, EQUATIONS, &amp;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303486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Function notation is used when representing a function analytically.</a:t>
                </a:r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charset="0"/>
                        </a:rPr>
                        <m:t>𝑓</m:t>
                      </m:r>
                      <m:r>
                        <a:rPr lang="en-US" sz="4000" i="1" dirty="0" smtClean="0">
                          <a:latin typeface="Cambria Math" charset="0"/>
                        </a:rPr>
                        <m:t>(</m:t>
                      </m:r>
                      <m:r>
                        <a:rPr lang="en-US" sz="40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4000" i="1" dirty="0" smtClean="0">
                          <a:latin typeface="Cambria Math" charset="0"/>
                        </a:rPr>
                        <m:t>)=2</m:t>
                      </m:r>
                      <m:sSup>
                        <m:sSupPr>
                          <m:ctrlPr>
                            <a:rPr lang="en-US" sz="400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000" i="1" dirty="0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4000" i="1" dirty="0" smtClean="0">
                          <a:latin typeface="Cambria Math" charset="0"/>
                        </a:rPr>
                        <m:t>−2</m:t>
                      </m:r>
                    </m:oMath>
                  </m:oMathPara>
                </a14:m>
                <a:endParaRPr lang="en-US" sz="40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303486"/>
              </a:xfrm>
              <a:blipFill rotWithShape="0">
                <a:blip r:embed="rId2"/>
                <a:stretch>
                  <a:fillRect t="-18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05100" y="3697282"/>
            <a:ext cx="168729" cy="352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459566" y="3726544"/>
            <a:ext cx="301113" cy="334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ft Brace 11"/>
          <p:cNvSpPr/>
          <p:nvPr/>
        </p:nvSpPr>
        <p:spPr>
          <a:xfrm rot="16200000">
            <a:off x="3052106" y="4277981"/>
            <a:ext cx="285750" cy="11637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18250" y="2866285"/>
            <a:ext cx="13484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Name of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function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73829" y="2888556"/>
            <a:ext cx="2828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Independent variable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96572" y="3697282"/>
            <a:ext cx="219686" cy="36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68344" y="5025019"/>
            <a:ext cx="2828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D</a:t>
            </a:r>
            <a:r>
              <a:rPr lang="en-US" sz="2400" dirty="0" smtClean="0">
                <a:solidFill>
                  <a:schemeClr val="tx2"/>
                </a:solidFill>
              </a:rPr>
              <a:t>ependent variable</a:t>
            </a:r>
          </a:p>
        </p:txBody>
      </p:sp>
    </p:spTree>
    <p:extLst>
      <p:ext uri="{BB962C8B-B14F-4D97-AF65-F5344CB8AC3E}">
        <p14:creationId xmlns:p14="http://schemas.microsoft.com/office/powerpoint/2010/main" val="27993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20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303486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Function notation can be used to find solutions to a function.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charset="0"/>
                        </a:rPr>
                        <m:t>𝑓</m:t>
                      </m:r>
                      <m:r>
                        <a:rPr lang="en-US" sz="4000" i="1" dirty="0" smtClean="0">
                          <a:latin typeface="Cambria Math" charset="0"/>
                        </a:rPr>
                        <m:t>(</m:t>
                      </m:r>
                      <m:r>
                        <a:rPr lang="en-US" sz="40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4000" i="1" dirty="0" smtClean="0">
                          <a:latin typeface="Cambria Math" charset="0"/>
                        </a:rPr>
                        <m:t>)=2</m:t>
                      </m:r>
                      <m:sSup>
                        <m:sSupPr>
                          <m:ctrlPr>
                            <a:rPr lang="en-US" sz="400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000" i="1" dirty="0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4000" i="1" dirty="0" smtClean="0">
                          <a:latin typeface="Cambria Math" charset="0"/>
                        </a:rPr>
                        <m:t>−2</m:t>
                      </m:r>
                    </m:oMath>
                  </m:oMathPara>
                </a14:m>
                <a:endParaRPr lang="en-US" sz="40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US" sz="4000" i="1" dirty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000" b="0" i="1" dirty="0" smtClean="0">
                              <a:latin typeface="Cambria Math" charset="0"/>
                            </a:rPr>
                            <m:t>3</m:t>
                          </m:r>
                        </m:e>
                      </m:d>
                      <m:r>
                        <a:rPr lang="en-US" sz="4000" i="1" dirty="0">
                          <a:latin typeface="Cambria Math" charset="0"/>
                        </a:rPr>
                        <m:t>=</m:t>
                      </m:r>
                      <m:r>
                        <a:rPr lang="en-US" sz="4000" b="1" i="1" dirty="0" smtClean="0">
                          <a:latin typeface="Cambria Math" charset="0"/>
                        </a:rPr>
                        <m:t>                 </m:t>
                      </m:r>
                    </m:oMath>
                  </m:oMathPara>
                </a14:m>
                <a:endParaRPr lang="en-US" sz="4000" b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charset="0"/>
                        </a:rPr>
                        <m:t>𝑔</m:t>
                      </m:r>
                      <m:d>
                        <m:dPr>
                          <m:ctrlPr>
                            <a:rPr lang="en-US" sz="4000" i="1" dirty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000" i="1" dirty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4000" i="1" dirty="0">
                          <a:latin typeface="Cambria Math" charset="0"/>
                        </a:rPr>
                        <m:t>=</m:t>
                      </m:r>
                      <m:r>
                        <a:rPr lang="en-US" sz="4000" b="0" i="1" dirty="0" smtClean="0">
                          <a:latin typeface="Cambria Math" charset="0"/>
                        </a:rPr>
                        <m:t>9−</m:t>
                      </m:r>
                      <m:r>
                        <a:rPr lang="en-US" sz="4000" b="0" i="1" dirty="0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US" sz="40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charset="0"/>
                        </a:rPr>
                        <m:t>𝑔</m:t>
                      </m:r>
                      <m:d>
                        <m:dPr>
                          <m:ctrlPr>
                            <a:rPr lang="en-US" sz="4000" i="1" dirty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000" b="0" i="1" dirty="0" smtClean="0">
                              <a:latin typeface="Cambria Math" charset="0"/>
                            </a:rPr>
                            <m:t>−2</m:t>
                          </m:r>
                        </m:e>
                      </m:d>
                      <m:r>
                        <a:rPr lang="en-US" sz="4000" i="1" dirty="0">
                          <a:latin typeface="Cambria Math" charset="0"/>
                        </a:rPr>
                        <m:t>=</m:t>
                      </m:r>
                      <m:r>
                        <a:rPr lang="en-US" sz="4000" b="1" i="1" dirty="0" smtClean="0">
                          <a:latin typeface="Cambria Math" charset="0"/>
                        </a:rPr>
                        <m:t>                 </m:t>
                      </m:r>
                    </m:oMath>
                  </m:oMathPara>
                </a14:m>
                <a:endParaRPr lang="en-US" sz="4000" dirty="0"/>
              </a:p>
              <a:p>
                <a:pPr algn="ctr"/>
                <a:endParaRPr lang="en-US" sz="40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303486"/>
              </a:xfrm>
              <a:blipFill rotWithShape="0">
                <a:blip r:embed="rId2"/>
                <a:stretch>
                  <a:fillRect l="-238" t="-1841" r="-1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0"/>
                <a:ext cx="7616093" cy="452596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Analyze the graph of the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charset="0"/>
                      </a:rPr>
                      <m:t>𝑓</m:t>
                    </m:r>
                  </m:oMath>
                </a14:m>
                <a:r>
                  <a:rPr lang="en-US" dirty="0" smtClean="0"/>
                  <a:t> below by answering the following questions.</a:t>
                </a:r>
                <a:endParaRPr lang="en-US" sz="1050" dirty="0"/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lang="en-US" sz="3200" dirty="0"/>
              </a:p>
              <a:p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0"/>
                <a:ext cx="7616093" cy="4525963"/>
              </a:xfrm>
              <a:blipFill rotWithShape="0">
                <a:blip r:embed="rId2"/>
                <a:stretch>
                  <a:fillRect t="-1346" r="-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5130800" y="2644457"/>
            <a:ext cx="3200400" cy="3189288"/>
            <a:chOff x="3024" y="1392"/>
            <a:chExt cx="2016" cy="2009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401" t="22427" r="14850" b="11156"/>
            <a:stretch>
              <a:fillRect/>
            </a:stretch>
          </p:blipFill>
          <p:spPr bwMode="auto">
            <a:xfrm>
              <a:off x="3024" y="1575"/>
              <a:ext cx="2016" cy="1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4608" y="1392"/>
              <a:ext cx="48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H="1" flipV="1">
              <a:off x="3456" y="1440"/>
              <a:ext cx="48" cy="14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715107" y="2885757"/>
                <a:ext cx="5253893" cy="3215006"/>
              </a:xfrm>
            </p:spPr>
            <p:txBody>
              <a:bodyPr>
                <a:normAutofit/>
              </a:bodyPr>
              <a:lstStyle/>
              <a:p>
                <a:r>
                  <a:rPr lang="en-US" smtClean="0"/>
                  <a:t>1</a:t>
                </a:r>
                <a:r>
                  <a:rPr lang="en-US" dirty="0" smtClean="0"/>
                  <a:t>. Is this a function?</a:t>
                </a:r>
                <a:endParaRPr lang="en-US" dirty="0"/>
              </a:p>
              <a:p>
                <a:r>
                  <a:rPr lang="en-US" dirty="0" smtClean="0"/>
                  <a:t>2</a:t>
                </a:r>
                <a:r>
                  <a:rPr lang="en-US" dirty="0" smtClean="0"/>
                  <a:t>. Find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charset="0"/>
                      </a:rPr>
                      <m:t>𝑓</m:t>
                    </m:r>
                    <m:r>
                      <a:rPr lang="en-US" i="1" dirty="0" smtClean="0">
                        <a:latin typeface="Cambria Math" charset="0"/>
                      </a:rPr>
                      <m:t>(4)</m:t>
                    </m:r>
                  </m:oMath>
                </a14:m>
                <a:r>
                  <a:rPr lang="en-US" dirty="0" smtClean="0"/>
                  <a:t>.</a:t>
                </a:r>
                <a:endParaRPr lang="en-US" dirty="0" smtClean="0"/>
              </a:p>
              <a:p>
                <a:r>
                  <a:rPr lang="en-US" dirty="0" smtClean="0"/>
                  <a:t>3.</a:t>
                </a:r>
                <a:r>
                  <a:rPr lang="en-US" dirty="0" smtClean="0"/>
                  <a:t> </a:t>
                </a: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charset="0"/>
                      </a:rPr>
                      <m:t>𝑓</m:t>
                    </m:r>
                    <m:r>
                      <a:rPr lang="en-US" i="1" dirty="0" smtClean="0">
                        <a:latin typeface="Cambria Math" charset="0"/>
                      </a:rPr>
                      <m:t>(1)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4. For what value of x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charset="0"/>
                      </a:rPr>
                      <m:t>𝑓</m:t>
                    </m:r>
                    <m:r>
                      <a:rPr lang="en-US" i="1" dirty="0" smtClean="0">
                        <a:latin typeface="Cambria Math" charset="0"/>
                      </a:rPr>
                      <m:t>(</m:t>
                    </m:r>
                    <m:r>
                      <a:rPr lang="en-US" i="1" dirty="0" smtClean="0">
                        <a:latin typeface="Cambria Math" charset="0"/>
                      </a:rPr>
                      <m:t>𝑥</m:t>
                    </m:r>
                    <m:r>
                      <a:rPr lang="en-US" i="1" dirty="0" smtClean="0">
                        <a:latin typeface="Cambria Math" charset="0"/>
                      </a:rPr>
                      <m:t>)=−4</m:t>
                    </m:r>
                  </m:oMath>
                </a14:m>
                <a:r>
                  <a:rPr lang="en-US" dirty="0" smtClean="0"/>
                  <a:t>?</a:t>
                </a:r>
                <a:endParaRPr lang="en-US" dirty="0" smtClean="0"/>
              </a:p>
              <a:p>
                <a:endParaRPr lang="en-US" sz="1050" dirty="0"/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lang="en-US" sz="3200" dirty="0"/>
              </a:p>
              <a:p>
                <a:endParaRPr lang="en-US" sz="1600" dirty="0"/>
              </a:p>
            </p:txBody>
          </p:sp>
        </mc:Choice>
        <mc:Fallback>
          <p:sp>
            <p:nvSpPr>
              <p:cNvPr id="12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15107" y="2885757"/>
                <a:ext cx="5253893" cy="3215006"/>
              </a:xfrm>
              <a:blipFill rotWithShape="0">
                <a:blip r:embed="rId4"/>
                <a:stretch>
                  <a:fillRect l="-2320" t="-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26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/>
          <a:lstStyle/>
          <a:p>
            <a:r>
              <a:rPr lang="en-US" dirty="0" smtClean="0"/>
              <a:t>INTERCEPTS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61182" y="1374767"/>
            <a:ext cx="7751298" cy="4435190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 smtClean="0"/>
              <a:t>An intercept is any point where a function intersects an axis [x or y].</a:t>
            </a:r>
          </a:p>
          <a:p>
            <a:pPr algn="ctr"/>
            <a:r>
              <a:rPr lang="en-US" sz="3600" dirty="0" smtClean="0"/>
              <a:t>y-intercept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x</a:t>
            </a:r>
            <a:r>
              <a:rPr lang="en-US" sz="3600" dirty="0" smtClean="0"/>
              <a:t>-intercept</a:t>
            </a:r>
          </a:p>
          <a:p>
            <a:pPr algn="ctr"/>
            <a:endParaRPr lang="en-US" sz="3600" dirty="0"/>
          </a:p>
          <a:p>
            <a:pPr algn="ctr"/>
            <a:r>
              <a:rPr lang="en-US" sz="3200" i="1" dirty="0" smtClean="0"/>
              <a:t>Can a function have more than one x-intercept? y-intercept?</a:t>
            </a:r>
            <a:endParaRPr lang="en-US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/>
          <a:lstStyle/>
          <a:p>
            <a:r>
              <a:rPr lang="en-US" dirty="0" smtClean="0"/>
              <a:t>INTERCEPTS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942535" y="1376851"/>
                <a:ext cx="7146388" cy="4435190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altLang="en-US" dirty="0" smtClean="0"/>
                  <a:t>Find the x- and y-intercept(s) of each function below.</a:t>
                </a:r>
                <a:endParaRPr lang="en-US" altLang="en-US" dirty="0" smtClean="0"/>
              </a:p>
              <a:p>
                <a:pPr marL="742950" indent="-7429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charset="0"/>
                      </a:rPr>
                      <m:t>𝑓</m:t>
                    </m:r>
                    <m:r>
                      <a:rPr lang="en-US" sz="3600" b="0" i="1" dirty="0" smtClean="0">
                        <a:latin typeface="Cambria Math" charset="0"/>
                      </a:rPr>
                      <m:t>(</m:t>
                    </m:r>
                    <m:r>
                      <a:rPr lang="en-US" sz="3600" b="0" i="1" dirty="0" smtClean="0">
                        <a:latin typeface="Cambria Math" charset="0"/>
                      </a:rPr>
                      <m:t>𝑥</m:t>
                    </m:r>
                    <m:r>
                      <a:rPr lang="en-US" sz="3600" b="0" i="1" dirty="0" smtClean="0">
                        <a:latin typeface="Cambria Math" charset="0"/>
                      </a:rPr>
                      <m:t>)=2</m:t>
                    </m:r>
                    <m:r>
                      <a:rPr lang="en-US" sz="3600" b="0" i="1" dirty="0" smtClean="0">
                        <a:latin typeface="Cambria Math" charset="0"/>
                      </a:rPr>
                      <m:t>𝑥</m:t>
                    </m:r>
                    <m:r>
                      <a:rPr lang="en-US" sz="3600" b="1" i="1" dirty="0" smtClean="0">
                        <a:latin typeface="Cambria Math" charset="0"/>
                      </a:rPr>
                      <m:t>−</m:t>
                    </m:r>
                    <m:r>
                      <a:rPr lang="en-US" sz="3600" i="1" dirty="0" smtClean="0">
                        <a:latin typeface="Cambria Math" charset="0"/>
                      </a:rPr>
                      <m:t>8</m:t>
                    </m:r>
                  </m:oMath>
                </a14:m>
                <a:endParaRPr lang="en-US" sz="3600" dirty="0" smtClean="0"/>
              </a:p>
              <a:p>
                <a:pPr marL="742950" indent="-7429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charset="0"/>
                      </a:rPr>
                      <m:t>𝑔</m:t>
                    </m:r>
                    <m:r>
                      <a:rPr lang="en-US" sz="3600" b="0" i="1" dirty="0" smtClean="0">
                        <a:latin typeface="Cambria Math" charset="0"/>
                      </a:rPr>
                      <m:t>(</m:t>
                    </m:r>
                    <m:r>
                      <a:rPr lang="en-US" sz="3600" b="0" i="1" dirty="0" smtClean="0">
                        <a:latin typeface="Cambria Math" charset="0"/>
                      </a:rPr>
                      <m:t>𝑥</m:t>
                    </m:r>
                    <m:r>
                      <a:rPr lang="en-US" sz="3600" b="0" i="1" dirty="0" smtClean="0">
                        <a:latin typeface="Cambria Math" charset="0"/>
                      </a:rPr>
                      <m:t>)=</m:t>
                    </m:r>
                    <m:sSup>
                      <m:sSupPr>
                        <m:ctrlPr>
                          <a:rPr lang="en-US" sz="3600" b="0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dirty="0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3600" b="0" i="1" dirty="0" smtClean="0">
                        <a:latin typeface="Cambria Math" charset="0"/>
                      </a:rPr>
                      <m:t>−9</m:t>
                    </m:r>
                  </m:oMath>
                </a14:m>
                <a:endParaRPr lang="en-US" sz="3600" b="0" dirty="0" smtClean="0"/>
              </a:p>
              <a:p>
                <a:pPr marL="742950" indent="-7429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charset="0"/>
                      </a:rPr>
                      <m:t>h</m:t>
                    </m:r>
                    <m:r>
                      <a:rPr lang="en-US" sz="3600" b="0" i="1" dirty="0" smtClean="0">
                        <a:latin typeface="Cambria Math" charset="0"/>
                      </a:rPr>
                      <m:t>(</m:t>
                    </m:r>
                    <m:r>
                      <a:rPr lang="en-US" sz="3600" b="0" i="1" dirty="0" smtClean="0">
                        <a:latin typeface="Cambria Math" charset="0"/>
                      </a:rPr>
                      <m:t>𝑥</m:t>
                    </m:r>
                    <m:r>
                      <a:rPr lang="en-US" sz="3600" b="0" i="1" dirty="0" smtClean="0">
                        <a:latin typeface="Cambria Math" charset="0"/>
                      </a:rPr>
                      <m:t>)=</m:t>
                    </m:r>
                    <m:rad>
                      <m:radPr>
                        <m:degHide m:val="on"/>
                        <m:ctrlPr>
                          <a:rPr lang="en-US" sz="3600" i="1" dirty="0" smtClean="0"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sz="3600" b="0" i="1" dirty="0" smtClean="0">
                            <a:latin typeface="Cambria Math" charset="0"/>
                          </a:rPr>
                          <m:t>8+</m:t>
                        </m:r>
                        <m:sSup>
                          <m:sSupPr>
                            <m:ctrlPr>
                              <a:rPr lang="en-US" sz="3600" b="0" i="1" dirty="0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charset="0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942535" y="1376851"/>
                <a:ext cx="7146388" cy="4435190"/>
              </a:xfrm>
              <a:blipFill rotWithShape="0">
                <a:blip r:embed="rId2"/>
                <a:stretch>
                  <a:fillRect t="-1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9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/>
          <a:lstStyle/>
          <a:p>
            <a:r>
              <a:rPr lang="en-US" dirty="0" smtClean="0"/>
              <a:t>SYMMETRY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61182" y="1374767"/>
                <a:ext cx="7751298" cy="4721233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altLang="en-US" dirty="0" smtClean="0"/>
                  <a:t>Function </a:t>
                </a:r>
                <a:r>
                  <a:rPr lang="en-US" altLang="en-US" i="1" dirty="0" smtClean="0"/>
                  <a:t>symmetry</a:t>
                </a:r>
                <a:r>
                  <a:rPr lang="en-US" altLang="en-US" dirty="0" smtClean="0"/>
                  <a:t> can be determined using function notation.</a:t>
                </a:r>
              </a:p>
              <a:p>
                <a:pPr algn="ctr"/>
                <a:r>
                  <a:rPr lang="en-US" dirty="0" smtClean="0"/>
                  <a:t>An </a:t>
                </a:r>
                <a:r>
                  <a:rPr lang="en-US" u="sng" dirty="0" smtClean="0"/>
                  <a:t>even</a:t>
                </a:r>
                <a:r>
                  <a:rPr lang="en-US" dirty="0" smtClean="0"/>
                  <a:t> function is symmetric with respect to the y-axis, and function is even if</a:t>
                </a:r>
                <a:r>
                  <a:rPr lang="is-IS" dirty="0" smtClean="0"/>
                  <a:t>…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charset="0"/>
                        </a:rPr>
                        <m:t>𝑓</m:t>
                      </m:r>
                      <m:r>
                        <a:rPr lang="is-IS" i="1" dirty="0" smtClean="0">
                          <a:latin typeface="Cambria Math" charset="0"/>
                        </a:rPr>
                        <m:t>(−</m:t>
                      </m:r>
                      <m:r>
                        <a:rPr lang="is-IS" i="1" dirty="0" smtClean="0">
                          <a:latin typeface="Cambria Math" charset="0"/>
                        </a:rPr>
                        <m:t>𝑥</m:t>
                      </m:r>
                      <m:r>
                        <a:rPr lang="is-IS" i="1" dirty="0" smtClean="0">
                          <a:latin typeface="Cambria Math" charset="0"/>
                        </a:rPr>
                        <m:t>)=</m:t>
                      </m:r>
                      <m:r>
                        <a:rPr lang="is-IS" i="1" dirty="0" smtClean="0">
                          <a:latin typeface="Cambria Math" charset="0"/>
                        </a:rPr>
                        <m:t>𝑓</m:t>
                      </m:r>
                      <m:r>
                        <a:rPr lang="is-IS" i="1" dirty="0" smtClean="0">
                          <a:latin typeface="Cambria Math" charset="0"/>
                        </a:rPr>
                        <m:t>(</m:t>
                      </m:r>
                      <m:r>
                        <a:rPr lang="is-IS" i="1" dirty="0" smtClean="0">
                          <a:latin typeface="Cambria Math" charset="0"/>
                        </a:rPr>
                        <m:t>𝑥</m:t>
                      </m:r>
                      <m:r>
                        <a:rPr lang="is-IS" i="1" dirty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is-IS" dirty="0"/>
              </a:p>
              <a:p>
                <a:pPr algn="ctr"/>
                <a:r>
                  <a:rPr lang="en-US" dirty="0"/>
                  <a:t>An </a:t>
                </a:r>
                <a:r>
                  <a:rPr lang="en-US" u="sng" dirty="0" smtClean="0"/>
                  <a:t>odd</a:t>
                </a:r>
                <a:r>
                  <a:rPr lang="en-US" dirty="0" smtClean="0"/>
                  <a:t> </a:t>
                </a:r>
                <a:r>
                  <a:rPr lang="en-US" dirty="0"/>
                  <a:t>function is symmetric with respect to the </a:t>
                </a:r>
                <a:r>
                  <a:rPr lang="en-US" dirty="0" smtClean="0"/>
                  <a:t>origin, </a:t>
                </a:r>
                <a:r>
                  <a:rPr lang="en-US" dirty="0"/>
                  <a:t>and function is odd if</a:t>
                </a:r>
                <a:r>
                  <a:rPr lang="is-IS" dirty="0" smtClean="0"/>
                  <a:t>…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charset="0"/>
                        </a:rPr>
                        <m:t>𝑓</m:t>
                      </m:r>
                      <m:r>
                        <a:rPr lang="is-IS" i="1" dirty="0" smtClean="0">
                          <a:latin typeface="Cambria Math" charset="0"/>
                        </a:rPr>
                        <m:t>(−</m:t>
                      </m:r>
                      <m:r>
                        <a:rPr lang="is-IS" i="1" dirty="0" smtClean="0">
                          <a:latin typeface="Cambria Math" charset="0"/>
                        </a:rPr>
                        <m:t>𝑥</m:t>
                      </m:r>
                      <m:r>
                        <a:rPr lang="is-IS" i="1" dirty="0" smtClean="0">
                          <a:latin typeface="Cambria Math" charset="0"/>
                        </a:rPr>
                        <m:t>)=−</m:t>
                      </m:r>
                      <m:r>
                        <a:rPr lang="is-IS" i="1" dirty="0" smtClean="0">
                          <a:latin typeface="Cambria Math" charset="0"/>
                        </a:rPr>
                        <m:t>𝑓</m:t>
                      </m:r>
                      <m:r>
                        <a:rPr lang="is-IS" i="1" dirty="0" smtClean="0">
                          <a:latin typeface="Cambria Math" charset="0"/>
                        </a:rPr>
                        <m:t>(</m:t>
                      </m:r>
                      <m:r>
                        <a:rPr lang="is-IS" i="1" dirty="0" smtClean="0">
                          <a:latin typeface="Cambria Math" charset="0"/>
                        </a:rPr>
                        <m:t>𝑥</m:t>
                      </m:r>
                      <m:r>
                        <a:rPr lang="is-IS" i="1" dirty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algn="ctr"/>
                <a:endParaRPr lang="en-US" sz="2400" dirty="0" smtClean="0"/>
              </a:p>
              <a:p>
                <a:pPr algn="ctr"/>
                <a:endParaRPr lang="en-US" sz="24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61182" y="1374767"/>
                <a:ext cx="7751298" cy="4721233"/>
              </a:xfrm>
              <a:blipFill rotWithShape="0">
                <a:blip r:embed="rId2"/>
                <a:stretch>
                  <a:fillRect t="-1421" r="-1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307407" y="28886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0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43" y="249409"/>
            <a:ext cx="5791200" cy="1127442"/>
          </a:xfrm>
        </p:spPr>
        <p:txBody>
          <a:bodyPr/>
          <a:lstStyle/>
          <a:p>
            <a:r>
              <a:rPr lang="en-US" dirty="0" smtClean="0"/>
              <a:t>SYMMETRY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61182" y="1374767"/>
                <a:ext cx="7751298" cy="1480975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altLang="en-US" dirty="0" smtClean="0"/>
                  <a:t>Let’s analyze the symmetry of this function.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charset="0"/>
                        </a:rPr>
                        <m:t>𝑓</m:t>
                      </m:r>
                      <m:r>
                        <a:rPr lang="en-US" i="1" dirty="0" smtClean="0">
                          <a:latin typeface="Cambria Math" charset="0"/>
                        </a:rPr>
                        <m:t>(</m:t>
                      </m:r>
                      <m:r>
                        <a:rPr lang="en-US" i="1" dirty="0" smtClean="0">
                          <a:latin typeface="Cambria Math" charset="0"/>
                        </a:rPr>
                        <m:t>𝑥</m:t>
                      </m:r>
                      <m:r>
                        <a:rPr lang="en-US" i="1" dirty="0" smtClean="0">
                          <a:latin typeface="Cambria Math" charset="0"/>
                        </a:rPr>
                        <m:t>)=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i="1" dirty="0" smtClean="0">
                          <a:latin typeface="Cambria Math" charset="0"/>
                        </a:rPr>
                        <m:t>(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i="1" dirty="0" smtClean="0">
                          <a:latin typeface="Cambria Math" charset="0"/>
                        </a:rPr>
                        <m:t>−9)(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i="1" dirty="0" smtClean="0">
                          <a:latin typeface="Cambria Math" charset="0"/>
                        </a:rPr>
                        <m:t>−36)</m:t>
                      </m:r>
                    </m:oMath>
                  </m:oMathPara>
                </a14:m>
                <a:endParaRPr lang="en-US" dirty="0" smtClean="0"/>
              </a:p>
              <a:p>
                <a:pPr algn="ctr"/>
                <a:endParaRPr lang="en-US" sz="24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61182" y="1374767"/>
                <a:ext cx="7751298" cy="1480975"/>
              </a:xfrm>
              <a:blipFill rotWithShape="0">
                <a:blip r:embed="rId2"/>
                <a:stretch>
                  <a:fillRect l="-236" t="-4545" r="-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307407" y="28886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407182" y="2654856"/>
            <a:ext cx="3771118" cy="3352244"/>
            <a:chOff x="864" y="1440"/>
            <a:chExt cx="2112" cy="1932"/>
          </a:xfrm>
        </p:grpSpPr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67" r="10944"/>
            <a:stretch>
              <a:fillRect/>
            </a:stretch>
          </p:blipFill>
          <p:spPr bwMode="auto">
            <a:xfrm>
              <a:off x="864" y="1488"/>
              <a:ext cx="2112" cy="18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 flipV="1">
              <a:off x="912" y="1440"/>
              <a:ext cx="48" cy="192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2880" y="1440"/>
              <a:ext cx="48" cy="24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833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5869</TotalTime>
  <Words>325</Words>
  <Application>Microsoft Macintosh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Black</vt:lpstr>
      <vt:lpstr>Cambria Math</vt:lpstr>
      <vt:lpstr>Arial</vt:lpstr>
      <vt:lpstr>Calibri</vt:lpstr>
      <vt:lpstr>Essential</vt:lpstr>
      <vt:lpstr>Bell ringer</vt:lpstr>
      <vt:lpstr>FUNCTIONS, EQUATIONS, &amp; GRAPHS</vt:lpstr>
      <vt:lpstr>FUNCTION NOTATION</vt:lpstr>
      <vt:lpstr>FUNCTION NOTATION</vt:lpstr>
      <vt:lpstr>FUNCTION NOTATION</vt:lpstr>
      <vt:lpstr>INTERCEPTS</vt:lpstr>
      <vt:lpstr>INTERCEPTS</vt:lpstr>
      <vt:lpstr>SYMMETRY</vt:lpstr>
      <vt:lpstr>SYMMETRY</vt:lpstr>
      <vt:lpstr>LET’S PRACTICE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51</cp:revision>
  <dcterms:created xsi:type="dcterms:W3CDTF">2014-08-15T16:50:20Z</dcterms:created>
  <dcterms:modified xsi:type="dcterms:W3CDTF">2017-08-25T11:10:02Z</dcterms:modified>
</cp:coreProperties>
</file>