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3"/>
  </p:notesMasterIdLst>
  <p:sldIdLst>
    <p:sldId id="257" r:id="rId2"/>
    <p:sldId id="260" r:id="rId3"/>
    <p:sldId id="327" r:id="rId4"/>
    <p:sldId id="326" r:id="rId5"/>
    <p:sldId id="340" r:id="rId6"/>
    <p:sldId id="331" r:id="rId7"/>
    <p:sldId id="333" r:id="rId8"/>
    <p:sldId id="336" r:id="rId9"/>
    <p:sldId id="341" r:id="rId10"/>
    <p:sldId id="342" r:id="rId11"/>
    <p:sldId id="32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6"/>
    <p:restoredTop sz="91445"/>
  </p:normalViewPr>
  <p:slideViewPr>
    <p:cSldViewPr snapToGrid="0" snapToObjects="1">
      <p:cViewPr>
        <p:scale>
          <a:sx n="75" d="100"/>
          <a:sy n="75" d="100"/>
        </p:scale>
        <p:origin x="512" y="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11/15/17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15,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15,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15,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15,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15,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15,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15,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15,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15,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15,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15,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15,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78"/>
            <a:ext cx="5791200" cy="729955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243" y="1122213"/>
            <a:ext cx="8376557" cy="2648254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Copy rows 0-2 and complete rows 3-6 of Pascal’s Triangle.</a:t>
            </a:r>
            <a:endParaRPr lang="en-US" sz="4000" dirty="0"/>
          </a:p>
          <a:p>
            <a:endParaRPr lang="en-US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21" y="2307840"/>
            <a:ext cx="7035800" cy="3987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57299" y="6064807"/>
            <a:ext cx="2095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b="1" dirty="0" smtClean="0"/>
              <a:t>…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44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66912"/>
          </a:xfrm>
        </p:spPr>
        <p:txBody>
          <a:bodyPr/>
          <a:lstStyle/>
          <a:p>
            <a:r>
              <a:rPr lang="en-US" dirty="0" smtClean="0"/>
              <a:t>BINOMIAL THEOREM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16600" y="34795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sz="half" idx="1"/>
          </p:nvPr>
        </p:nvSpPr>
        <p:spPr>
          <a:xfrm>
            <a:off x="169333" y="1388533"/>
            <a:ext cx="8703733" cy="38100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</a:rPr>
              <a:t>Find the second term of the expanded polynomial.</a:t>
            </a:r>
            <a:endParaRPr lang="en-US" sz="3200" dirty="0"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>
                <a:solidFill>
                  <a:srgbClr val="000000"/>
                </a:solidFill>
              </a:rPr>
              <a:t>(4x – 2)</a:t>
            </a:r>
            <a:r>
              <a:rPr lang="en-US" sz="4400" baseline="30000" dirty="0">
                <a:solidFill>
                  <a:srgbClr val="000000"/>
                </a:solidFill>
              </a:rPr>
              <a:t>5</a:t>
            </a:r>
            <a:endParaRPr lang="en-US" sz="4000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57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8"/>
            <a:ext cx="5791200" cy="691602"/>
          </a:xfrm>
        </p:spPr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pic>
        <p:nvPicPr>
          <p:cNvPr id="5" name="Picture 4" descr="orange-raffle-ticke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757" y="0"/>
            <a:ext cx="1688954" cy="12533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2514" y="321418"/>
            <a:ext cx="2184400" cy="522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i="1" dirty="0" smtClean="0">
                <a:solidFill>
                  <a:schemeClr val="tx2"/>
                </a:solidFill>
              </a:rPr>
              <a:t>RED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326300"/>
                <a:ext cx="8294914" cy="5254114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600" dirty="0" smtClean="0"/>
                  <a:t>Find the fourth term of the expanded binomial.</a:t>
                </a:r>
              </a:p>
              <a:p>
                <a:pPr algn="ctr"/>
                <a:endParaRPr lang="en-US" sz="40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latin typeface="Cambria Math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latin typeface="Cambria Math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 smtClean="0"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b="1" i="1" smtClean="0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𝟑</m:t>
                              </m:r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4800" b="1" i="1" smtClean="0">
                                  <a:latin typeface="Cambria Math" charset="0"/>
                                </a:rPr>
                                <m:t>𝟐</m:t>
                              </m:r>
                              <m:sSup>
                                <m:sSupPr>
                                  <m:ctrlPr>
                                    <a:rPr lang="en-US" sz="4800" b="1" i="1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b="1" i="1" smtClean="0">
                                      <a:latin typeface="Cambria Math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800" b="1" i="1" smtClean="0">
                                      <a:latin typeface="Cambria Math" charset="0"/>
                                    </a:rPr>
                                    <m:t>𝟑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4800" b="1" i="1" smtClean="0">
                              <a:latin typeface="Cambria Math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en-US" sz="3200" i="1" dirty="0" smtClean="0"/>
              </a:p>
              <a:p>
                <a:pPr algn="ctr"/>
                <a:endParaRPr lang="en-US" sz="3600" i="1" dirty="0" smtClean="0"/>
              </a:p>
              <a:p>
                <a:pPr algn="ctr"/>
                <a:endParaRPr lang="en-US" sz="3600" i="1" dirty="0"/>
              </a:p>
            </p:txBody>
          </p:sp>
        </mc:Choice>
        <mc:Fallback xmlns="">
          <p:sp>
            <p:nvSpPr>
              <p:cNvPr id="10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326300"/>
                <a:ext cx="8294914" cy="5254114"/>
              </a:xfrm>
              <a:blipFill rotWithShape="0">
                <a:blip r:embed="rId3"/>
                <a:stretch>
                  <a:fillRect l="-1470" t="-1858" r="-2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62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BINOMIAL THEOREM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POLYNOMIALS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698"/>
            <a:ext cx="5791200" cy="880215"/>
          </a:xfrm>
        </p:spPr>
        <p:txBody>
          <a:bodyPr/>
          <a:lstStyle/>
          <a:p>
            <a:r>
              <a:rPr lang="en-US" dirty="0" smtClean="0"/>
              <a:t>BINOMIAL THEOREM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03320" y="1388533"/>
            <a:ext cx="7695027" cy="4419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000" u="sng" dirty="0" smtClean="0">
                <a:solidFill>
                  <a:srgbClr val="000000"/>
                </a:solidFill>
              </a:rPr>
              <a:t>Binomial Theorem</a:t>
            </a:r>
            <a:r>
              <a:rPr lang="en-US" sz="4000" dirty="0" smtClean="0">
                <a:solidFill>
                  <a:srgbClr val="000000"/>
                </a:solidFill>
              </a:rPr>
              <a:t> is a simpler way to expand/multiply binomials.</a:t>
            </a:r>
            <a:endParaRPr lang="en-US" sz="4000" dirty="0"/>
          </a:p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It is related to Pascal’s triangle and a pattern within the exponents of an expanded polynomial.</a:t>
            </a:r>
            <a:endParaRPr lang="en-US" sz="40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91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66912"/>
          </a:xfrm>
        </p:spPr>
        <p:txBody>
          <a:bodyPr/>
          <a:lstStyle/>
          <a:p>
            <a:r>
              <a:rPr lang="en-US" dirty="0" smtClean="0"/>
              <a:t>BINOMIAL THEOREM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16600" y="34795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sz="half" idx="1"/>
          </p:nvPr>
        </p:nvSpPr>
        <p:spPr>
          <a:xfrm>
            <a:off x="169333" y="2404533"/>
            <a:ext cx="8703733" cy="40640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3200" u="sng" dirty="0" smtClean="0">
                <a:solidFill>
                  <a:srgbClr val="000000"/>
                </a:solidFill>
              </a:rPr>
              <a:t>Multiplying Polynomials</a:t>
            </a:r>
            <a:endParaRPr lang="en-US" sz="3200" dirty="0" smtClean="0"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</a:rPr>
              <a:t>In your group, multiply your given polynomials.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22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66912"/>
          </a:xfrm>
        </p:spPr>
        <p:txBody>
          <a:bodyPr/>
          <a:lstStyle/>
          <a:p>
            <a:r>
              <a:rPr lang="en-US" dirty="0" smtClean="0"/>
              <a:t>BINOMIAL THEOREM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69333" y="1019630"/>
                <a:ext cx="8703733" cy="5448903"/>
              </a:xfrm>
            </p:spPr>
            <p:txBody>
              <a:bodyPr>
                <a:norm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u="sng" dirty="0" smtClean="0">
                    <a:solidFill>
                      <a:srgbClr val="000000"/>
                    </a:solidFill>
                  </a:rPr>
                  <a:t>Multiplying Polynomials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endParaRPr lang="en-US" sz="3200" dirty="0" smtClean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i="1" dirty="0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3200" i="1" dirty="0" err="1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  <m:r>
                                <a:rPr lang="en-US" sz="3200" i="1" dirty="0" err="1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3200" i="1" dirty="0" err="1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3200" b="0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0</m:t>
                          </m:r>
                        </m:sup>
                      </m:sSup>
                      <m:r>
                        <a:rPr lang="en-US" sz="3200" b="1" i="1" dirty="0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3200" dirty="0" smtClean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i="1" dirty="0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3200" i="1" dirty="0" err="1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  <m:r>
                                <a:rPr lang="en-US" sz="3200" i="1" dirty="0" err="1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3200" i="1" dirty="0" err="1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3200" b="0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1</m:t>
                          </m:r>
                        </m:sup>
                      </m:sSup>
                      <m:r>
                        <a:rPr lang="en-US" sz="3200" b="1" i="1" dirty="0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3200" dirty="0" smtClean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i="1" dirty="0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3200" i="1" dirty="0" err="1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  <m:r>
                                <a:rPr lang="en-US" sz="3200" i="1" dirty="0" err="1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3200" i="1" dirty="0" err="1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3200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US" sz="3200" b="1" i="1" dirty="0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3200" dirty="0" smtClean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b="1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i="1" dirty="0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3200" i="1" dirty="0" err="1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  <m:t>𝑎</m:t>
                              </m:r>
                              <m:r>
                                <a:rPr lang="en-US" sz="3200" i="1" dirty="0" err="1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3200" i="1" dirty="0" err="1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3200" i="1" dirty="0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3</m:t>
                          </m:r>
                        </m:sup>
                      </m:sSup>
                      <m:r>
                        <a:rPr lang="en-US" sz="3200" b="1" i="1" dirty="0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3200" dirty="0" smtClean="0">
                  <a:solidFill>
                    <a:srgbClr val="000000"/>
                  </a:solidFill>
                </a:endParaRPr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i="1" dirty="0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sz="3200" i="1" dirty="0" err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𝑎</m:t>
                            </m:r>
                            <m:r>
                              <a:rPr lang="en-US" sz="3200" i="1" dirty="0" err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+</m:t>
                            </m:r>
                            <m:r>
                              <a:rPr lang="en-US" sz="3200" i="1" dirty="0" err="1" smtClean="0">
                                <a:solidFill>
                                  <a:srgbClr val="000000"/>
                                </a:solidFill>
                                <a:latin typeface="Cambria Math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en-US" sz="3200" i="1" dirty="0" smtClean="0">
                            <a:solidFill>
                              <a:srgbClr val="000000"/>
                            </a:solidFill>
                            <a:latin typeface="Cambria Math" charset="0"/>
                          </a:rPr>
                          <m:t>4</m:t>
                        </m:r>
                      </m:sup>
                    </m:sSup>
                    <m:r>
                      <a:rPr lang="en-US" sz="3200" b="1" i="1" dirty="0" smtClean="0">
                        <a:solidFill>
                          <a:srgbClr val="000000"/>
                        </a:solidFill>
                        <a:latin typeface="Cambria Math" charset="0"/>
                      </a:rPr>
                      <m:t>=</m:t>
                    </m:r>
                  </m:oMath>
                </a14:m>
                <a:r>
                  <a:rPr lang="en-US" sz="3200" dirty="0" smtClean="0">
                    <a:solidFill>
                      <a:srgbClr val="000000"/>
                    </a:solidFill>
                  </a:rPr>
                  <a:t> ?</a:t>
                </a:r>
              </a:p>
            </p:txBody>
          </p:sp>
        </mc:Choice>
        <mc:Fallback xmlns="">
          <p:sp>
            <p:nvSpPr>
              <p:cNvPr id="7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69333" y="1019630"/>
                <a:ext cx="8703733" cy="5448903"/>
              </a:xfrm>
              <a:blipFill rotWithShape="0">
                <a:blip r:embed="rId2"/>
                <a:stretch>
                  <a:fillRect t="-1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41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698"/>
            <a:ext cx="5791200" cy="880215"/>
          </a:xfrm>
        </p:spPr>
        <p:txBody>
          <a:bodyPr/>
          <a:lstStyle/>
          <a:p>
            <a:r>
              <a:rPr lang="en-US" dirty="0" smtClean="0"/>
              <a:t>BINOMIAL THEOREM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69333" y="1388533"/>
                <a:ext cx="8703733" cy="4944534"/>
              </a:xfrm>
            </p:spPr>
            <p:txBody>
              <a:bodyPr>
                <a:norm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3200" dirty="0" smtClean="0">
                    <a:solidFill>
                      <a:srgbClr val="000000"/>
                    </a:solidFill>
                  </a:rPr>
                  <a:t>The Binomial Theorem states that to expand a binomial, the </a:t>
                </a:r>
                <a:r>
                  <a:rPr lang="en-US" sz="3200" u="sng" dirty="0" smtClean="0">
                    <a:solidFill>
                      <a:srgbClr val="0070C0"/>
                    </a:solidFill>
                  </a:rPr>
                  <a:t>coefficients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come from Pascal’s Triangle and the exponents go in </a:t>
                </a:r>
                <a:r>
                  <a:rPr lang="en-US" sz="3200" u="sng" dirty="0" smtClean="0">
                    <a:solidFill>
                      <a:srgbClr val="00B050"/>
                    </a:solidFill>
                  </a:rPr>
                  <a:t>descending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order for the </a:t>
                </a:r>
                <a:r>
                  <a:rPr lang="en-US" sz="3200" dirty="0" smtClean="0">
                    <a:solidFill>
                      <a:srgbClr val="00B050"/>
                    </a:solidFill>
                  </a:rPr>
                  <a:t>first term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and </a:t>
                </a:r>
                <a:r>
                  <a:rPr lang="en-US" sz="3200" u="sng" dirty="0" smtClean="0">
                    <a:solidFill>
                      <a:schemeClr val="tx2"/>
                    </a:solidFill>
                  </a:rPr>
                  <a:t>ascending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 order for the </a:t>
                </a:r>
                <a:r>
                  <a:rPr lang="en-US" sz="3200" dirty="0" smtClean="0">
                    <a:solidFill>
                      <a:schemeClr val="tx2"/>
                    </a:solidFill>
                  </a:rPr>
                  <a:t>second term</a:t>
                </a:r>
                <a:r>
                  <a:rPr lang="en-US" sz="3200" dirty="0" smtClean="0">
                    <a:solidFill>
                      <a:srgbClr val="000000"/>
                    </a:solidFill>
                  </a:rPr>
                  <a:t>.</a:t>
                </a: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endParaRPr lang="en-US" sz="3200" dirty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1" i="1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3600" b="1" i="1" smtClean="0">
                                  <a:solidFill>
                                    <a:srgbClr val="00B050"/>
                                  </a:solidFill>
                                  <a:latin typeface="Cambria Math" charset="0"/>
                                </a:rPr>
                                <m:t>𝒂</m:t>
                              </m:r>
                              <m:r>
                                <a:rPr lang="en-US" sz="3600" b="1" i="1" smtClean="0">
                                  <a:solidFill>
                                    <a:srgbClr val="000000"/>
                                  </a:solidFill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3600" b="1" i="1" smtClean="0">
                                  <a:solidFill>
                                    <a:schemeClr val="tx2"/>
                                  </a:solidFill>
                                  <a:latin typeface="Cambria Math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en-US" sz="3600" b="1" i="1" smtClean="0">
                              <a:solidFill>
                                <a:srgbClr val="000000"/>
                              </a:solidFill>
                              <a:latin typeface="Cambria Math" charset="0"/>
                            </a:rPr>
                            <m:t>𝟒</m:t>
                          </m:r>
                        </m:sup>
                      </m:sSup>
                      <m:r>
                        <a:rPr lang="en-US" sz="3600" b="1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3600" b="1" dirty="0" smtClean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:endParaRPr lang="en-US" sz="3600" b="1" dirty="0" smtClean="0">
                  <a:solidFill>
                    <a:srgbClr val="000000"/>
                  </a:solidFill>
                </a:endParaRPr>
              </a:p>
              <a:p>
                <a:pPr algn="ctr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70C0"/>
                          </a:solidFill>
                          <a:latin typeface="Cambria Math" charset="0"/>
                        </a:rPr>
                        <m:t>𝟏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𝒂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𝟒</m:t>
                          </m:r>
                        </m:sup>
                      </m:sSup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tx2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2"/>
                              </a:solidFill>
                              <a:latin typeface="Cambria Math" charset="0"/>
                            </a:rPr>
                            <m:t>𝒃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2"/>
                              </a:solidFill>
                              <a:latin typeface="Cambria Math" charset="0"/>
                            </a:rPr>
                            <m:t>𝟎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rgbClr val="0070C0"/>
                          </a:solidFill>
                          <a:latin typeface="Cambria Math" charset="0"/>
                        </a:rPr>
                        <m:t>𝟒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𝒂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tx2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2"/>
                              </a:solidFill>
                              <a:latin typeface="Cambria Math" charset="0"/>
                            </a:rPr>
                            <m:t>𝒃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2"/>
                              </a:solidFill>
                              <a:latin typeface="Cambria Math" charset="0"/>
                            </a:rPr>
                            <m:t>𝟏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rgbClr val="0070C0"/>
                          </a:solidFill>
                          <a:latin typeface="Cambria Math" charset="0"/>
                        </a:rPr>
                        <m:t>𝟔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𝒂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tx2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2"/>
                              </a:solidFill>
                              <a:latin typeface="Cambria Math" charset="0"/>
                            </a:rPr>
                            <m:t>𝒃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2"/>
                              </a:solidFill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rgbClr val="0070C0"/>
                          </a:solidFill>
                          <a:latin typeface="Cambria Math" charset="0"/>
                        </a:rPr>
                        <m:t>𝟒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𝒂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𝟏</m:t>
                          </m:r>
                        </m:sup>
                      </m:sSup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tx2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2"/>
                              </a:solidFill>
                              <a:latin typeface="Cambria Math" charset="0"/>
                            </a:rPr>
                            <m:t>𝒃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2"/>
                              </a:solidFill>
                              <a:latin typeface="Cambria Math" charset="0"/>
                            </a:rPr>
                            <m:t>𝟑</m:t>
                          </m:r>
                        </m:sup>
                      </m:sSup>
                      <m:r>
                        <a:rPr lang="en-US" sz="3200" b="1" i="1" smtClean="0">
                          <a:solidFill>
                            <a:srgbClr val="000000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3200" b="1" i="1" smtClean="0">
                          <a:solidFill>
                            <a:srgbClr val="0070C0"/>
                          </a:solidFill>
                          <a:latin typeface="Cambria Math" charset="0"/>
                        </a:rPr>
                        <m:t>𝟏</m:t>
                      </m:r>
                      <m:sSup>
                        <m:sSupPr>
                          <m:ctrlP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𝒂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𝟎</m:t>
                          </m:r>
                        </m:sup>
                      </m:sSup>
                      <m:sSup>
                        <m:sSupPr>
                          <m:ctrlPr>
                            <a:rPr lang="en-US" sz="3200" b="1" i="1" smtClean="0">
                              <a:solidFill>
                                <a:schemeClr val="tx2"/>
                              </a:solidFill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chemeClr val="tx2"/>
                              </a:solidFill>
                              <a:latin typeface="Cambria Math" charset="0"/>
                            </a:rPr>
                            <m:t>𝒃</m:t>
                          </m:r>
                        </m:e>
                        <m:sup>
                          <m:r>
                            <a:rPr lang="en-US" sz="3200" b="1" i="1" smtClean="0">
                              <a:solidFill>
                                <a:schemeClr val="tx2"/>
                              </a:solidFill>
                              <a:latin typeface="Cambria Math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US" sz="36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69333" y="1388533"/>
                <a:ext cx="8703733" cy="4944534"/>
              </a:xfrm>
              <a:blipFill rotWithShape="0">
                <a:blip r:embed="rId2"/>
                <a:stretch>
                  <a:fillRect t="-16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56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698"/>
            <a:ext cx="5791200" cy="880215"/>
          </a:xfrm>
        </p:spPr>
        <p:txBody>
          <a:bodyPr/>
          <a:lstStyle/>
          <a:p>
            <a:r>
              <a:rPr lang="en-US" dirty="0" smtClean="0"/>
              <a:t>BINOMIAL THEOREM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9333" y="1388533"/>
            <a:ext cx="8703733" cy="38100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</a:rPr>
              <a:t>Expand the binomial below.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>
                <a:solidFill>
                  <a:srgbClr val="000000"/>
                </a:solidFill>
              </a:rPr>
              <a:t>(2x – 4)</a:t>
            </a:r>
            <a:r>
              <a:rPr lang="en-US" sz="4400" baseline="30000" dirty="0" smtClean="0">
                <a:solidFill>
                  <a:srgbClr val="000000"/>
                </a:solidFill>
              </a:rPr>
              <a:t>3</a:t>
            </a:r>
            <a:endParaRPr lang="en-US" sz="4000" baseline="300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86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66912"/>
          </a:xfrm>
        </p:spPr>
        <p:txBody>
          <a:bodyPr/>
          <a:lstStyle/>
          <a:p>
            <a:r>
              <a:rPr lang="en-US" dirty="0" smtClean="0"/>
              <a:t>BINOMIAL THEOREM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16600" y="34795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sz="half" idx="1"/>
          </p:nvPr>
        </p:nvSpPr>
        <p:spPr>
          <a:xfrm>
            <a:off x="169333" y="1388533"/>
            <a:ext cx="8703733" cy="38100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rgbClr val="000000"/>
                </a:solidFill>
              </a:rPr>
              <a:t>Expand the binomial below.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>
                <a:solidFill>
                  <a:srgbClr val="000000"/>
                </a:solidFill>
              </a:rPr>
              <a:t>(x</a:t>
            </a:r>
            <a:r>
              <a:rPr lang="en-US" sz="4400" baseline="30000" dirty="0" smtClean="0">
                <a:solidFill>
                  <a:srgbClr val="000000"/>
                </a:solidFill>
              </a:rPr>
              <a:t>2</a:t>
            </a:r>
            <a:r>
              <a:rPr lang="en-US" sz="4400" dirty="0" smtClean="0">
                <a:solidFill>
                  <a:srgbClr val="000000"/>
                </a:solidFill>
              </a:rPr>
              <a:t> + 2)</a:t>
            </a:r>
            <a:r>
              <a:rPr lang="en-US" sz="4400" baseline="30000" dirty="0" smtClean="0">
                <a:solidFill>
                  <a:srgbClr val="000000"/>
                </a:solidFill>
              </a:rPr>
              <a:t>5</a:t>
            </a:r>
            <a:endParaRPr lang="en-US" sz="4000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4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0698"/>
            <a:ext cx="5791200" cy="880215"/>
          </a:xfrm>
        </p:spPr>
        <p:txBody>
          <a:bodyPr/>
          <a:lstStyle/>
          <a:p>
            <a:r>
              <a:rPr lang="en-US" dirty="0" smtClean="0"/>
              <a:t>BINOMIAL THEOREM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9333" y="1388533"/>
            <a:ext cx="8703733" cy="38100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0000"/>
                </a:solidFill>
              </a:rPr>
              <a:t>Find the third term of the expanded polynomial.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rgbClr val="000000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4400" dirty="0" smtClean="0">
                <a:solidFill>
                  <a:srgbClr val="000000"/>
                </a:solidFill>
              </a:rPr>
              <a:t>(3x – 2)</a:t>
            </a:r>
            <a:r>
              <a:rPr lang="en-US" sz="4400" baseline="30000" dirty="0" smtClean="0">
                <a:solidFill>
                  <a:srgbClr val="000000"/>
                </a:solidFill>
              </a:rPr>
              <a:t>6</a:t>
            </a:r>
            <a:endParaRPr lang="en-US" sz="4000" baseline="300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10535</TotalTime>
  <Words>194</Words>
  <Application>Microsoft Macintosh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Black</vt:lpstr>
      <vt:lpstr>Calibri</vt:lpstr>
      <vt:lpstr>Cambria Math</vt:lpstr>
      <vt:lpstr>Arial</vt:lpstr>
      <vt:lpstr>Essential</vt:lpstr>
      <vt:lpstr>Bell ringer</vt:lpstr>
      <vt:lpstr>POLYNOMIALS</vt:lpstr>
      <vt:lpstr>BINOMIAL THEOREM</vt:lpstr>
      <vt:lpstr>BINOMIAL THEOREM</vt:lpstr>
      <vt:lpstr>BINOMIAL THEOREM</vt:lpstr>
      <vt:lpstr>BINOMIAL THEOREM</vt:lpstr>
      <vt:lpstr>BINOMIAL THEOREM</vt:lpstr>
      <vt:lpstr>BINOMIAL THEOREM</vt:lpstr>
      <vt:lpstr>BINOMIAL THEOREM</vt:lpstr>
      <vt:lpstr>BINOMIAL THEOREM</vt:lpstr>
      <vt:lpstr>EXIT TICKET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106</cp:revision>
  <dcterms:created xsi:type="dcterms:W3CDTF">2014-08-15T16:50:20Z</dcterms:created>
  <dcterms:modified xsi:type="dcterms:W3CDTF">2017-11-15T20:31:58Z</dcterms:modified>
</cp:coreProperties>
</file>