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7" r:id="rId2"/>
    <p:sldId id="260" r:id="rId3"/>
    <p:sldId id="259" r:id="rId4"/>
    <p:sldId id="318" r:id="rId5"/>
    <p:sldId id="319" r:id="rId6"/>
    <p:sldId id="320" r:id="rId7"/>
    <p:sldId id="30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6"/>
    <p:restoredTop sz="91445"/>
  </p:normalViewPr>
  <p:slideViewPr>
    <p:cSldViewPr snapToGrid="0" snapToObjects="1">
      <p:cViewPr>
        <p:scale>
          <a:sx n="60" d="100"/>
          <a:sy n="60" d="100"/>
        </p:scale>
        <p:origin x="952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12,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12,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12,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12,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12,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12,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12,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12,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12,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12,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1214"/>
            <a:ext cx="8229600" cy="473528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Sketch a graph of each.</a:t>
            </a:r>
            <a:endParaRPr lang="en-US" sz="4000" dirty="0" smtClean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y = 2x + 5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y = -½x – 3 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y = -4</a:t>
            </a:r>
            <a:endParaRPr lang="en-US" sz="4000" dirty="0" smtClean="0"/>
          </a:p>
          <a:p>
            <a:pPr algn="ctr"/>
            <a:endParaRPr lang="en-US" sz="3200" dirty="0"/>
          </a:p>
          <a:p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GRAPHING QUADRATIC FUNCTIONS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POLYNOMIALS &amp; RATIONAL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The standard form of a quadratic function is written as</a:t>
                </a:r>
                <a:r>
                  <a:rPr lang="is-IS" sz="3200" dirty="0" smtClean="0"/>
                  <a:t>…</a:t>
                </a:r>
                <a:endParaRPr lang="en-US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dirty="0" smtClean="0">
                          <a:latin typeface="Cambria Math" charset="0"/>
                        </a:rPr>
                        <m:t>𝒇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𝒙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)=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𝒂</m:t>
                      </m:r>
                      <m:sSup>
                        <m:sSupPr>
                          <m:ctrlPr>
                            <a:rPr lang="en-US" sz="5400" b="1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5400" b="1" i="1" dirty="0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dirty="0" smtClean="0">
                                  <a:latin typeface="Cambria Math" charset="0"/>
                                </a:rPr>
                                <m:t>𝒙</m:t>
                              </m:r>
                              <m:r>
                                <a:rPr lang="en-US" sz="5400" b="1" i="1" dirty="0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5400" b="1" i="1" dirty="0" smtClean="0">
                                  <a:latin typeface="Cambria Math" charset="0"/>
                                </a:rPr>
                                <m:t>𝒉</m:t>
                              </m:r>
                            </m:e>
                          </m:d>
                        </m:e>
                        <m:sup>
                          <m:r>
                            <a:rPr lang="en-US" sz="5400" b="1" i="1" dirty="0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𝒌</m:t>
                      </m:r>
                    </m:oMath>
                  </m:oMathPara>
                </a14:m>
                <a:endParaRPr lang="en-US" sz="5400" b="1" dirty="0" smtClean="0"/>
              </a:p>
              <a:p>
                <a:pPr algn="ctr"/>
                <a:r>
                  <a:rPr lang="is-IS" sz="3200" dirty="0" smtClean="0"/>
                  <a:t>… where a≠0.</a:t>
                </a:r>
              </a:p>
              <a:p>
                <a:pPr algn="ctr"/>
                <a:r>
                  <a:rPr lang="is-IS" sz="3200" dirty="0" smtClean="0"/>
                  <a:t>The vertex of the parabola is at (h,k) and the parabola is symmetric with respect to the line x = h.</a:t>
                </a:r>
                <a:endParaRPr lang="en-US" sz="3200" dirty="0" smtClean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t="-1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1" y="1712298"/>
            <a:ext cx="4125913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71" y="1651973"/>
            <a:ext cx="4191000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2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 lnSpcReduction="10000"/>
              </a:bodyPr>
              <a:lstStyle/>
              <a:p>
                <a:pPr algn="ctr"/>
                <a:r>
                  <a:rPr lang="en-US" sz="3200" dirty="0" smtClean="0"/>
                  <a:t>A quadratic function can also be </a:t>
                </a:r>
                <a:r>
                  <a:rPr lang="en-US" sz="3200" dirty="0" smtClean="0"/>
                  <a:t>written as</a:t>
                </a:r>
                <a:r>
                  <a:rPr lang="is-IS" sz="3200" dirty="0" smtClean="0"/>
                  <a:t>…</a:t>
                </a:r>
                <a:endParaRPr lang="en-US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dirty="0" smtClean="0">
                          <a:latin typeface="Cambria Math" charset="0"/>
                        </a:rPr>
                        <m:t>𝒇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𝒙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)=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𝒂</m:t>
                      </m:r>
                      <m:sSup>
                        <m:sSupPr>
                          <m:ctrlPr>
                            <a:rPr lang="en-US" sz="5400" b="1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5400" b="1" i="1" dirty="0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dirty="0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𝒃𝒙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𝒄</m:t>
                      </m:r>
                    </m:oMath>
                  </m:oMathPara>
                </a14:m>
                <a:endParaRPr lang="en-US" sz="5400" b="1" dirty="0" smtClean="0"/>
              </a:p>
              <a:p>
                <a:pPr algn="ctr"/>
                <a:r>
                  <a:rPr lang="is-IS" sz="3200" dirty="0" smtClean="0"/>
                  <a:t>… where a≠0.</a:t>
                </a:r>
              </a:p>
              <a:p>
                <a:pPr algn="ctr"/>
                <a:r>
                  <a:rPr lang="is-IS" sz="3200" dirty="0" smtClean="0"/>
                  <a:t>The vertex of the parabola is at </a:t>
                </a:r>
                <a14:m>
                  <m:oMath xmlns:m="http://schemas.openxmlformats.org/officeDocument/2006/math">
                    <m:r>
                      <a:rPr lang="is-IS" sz="3200" i="1" dirty="0" smtClean="0">
                        <a:latin typeface="Cambria Math" charset="0"/>
                      </a:rPr>
                      <m:t>(</m:t>
                    </m:r>
                    <m:r>
                      <a:rPr lang="en-US" sz="3200" b="1" i="1" dirty="0" smtClean="0">
                        <a:latin typeface="Cambria Math" charset="0"/>
                      </a:rPr>
                      <m:t>−</m:t>
                    </m:r>
                    <m:f>
                      <m:fPr>
                        <m:ctrlPr>
                          <a:rPr lang="en-US" sz="3200" b="1" i="1" dirty="0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latin typeface="Cambria Math" charset="0"/>
                          </a:rPr>
                          <m:t>𝒃</m:t>
                        </m:r>
                      </m:num>
                      <m:den>
                        <m:r>
                          <a:rPr lang="en-US" sz="3200" b="1" i="1" dirty="0" smtClean="0">
                            <a:latin typeface="Cambria Math" charset="0"/>
                          </a:rPr>
                          <m:t>𝟐</m:t>
                        </m:r>
                        <m:r>
                          <a:rPr lang="en-US" sz="3200" b="1" i="1" dirty="0" smtClean="0">
                            <a:latin typeface="Cambria Math" charset="0"/>
                          </a:rPr>
                          <m:t>𝒂</m:t>
                        </m:r>
                      </m:den>
                    </m:f>
                    <m:r>
                      <a:rPr lang="is-IS" sz="3200" i="1" dirty="0" smtClean="0">
                        <a:latin typeface="Cambria Math" charset="0"/>
                      </a:rPr>
                      <m:t>,</m:t>
                    </m:r>
                    <m:r>
                      <a:rPr lang="en-US" sz="3200" i="1" dirty="0">
                        <a:latin typeface="Cambria Math" charset="0"/>
                      </a:rPr>
                      <m:t>𝒇</m:t>
                    </m:r>
                    <m:r>
                      <a:rPr lang="en-US" sz="3200" i="1" dirty="0">
                        <a:latin typeface="Cambria Math" charset="0"/>
                      </a:rPr>
                      <m:t>(−</m:t>
                    </m:r>
                    <m:f>
                      <m:fPr>
                        <m:ctrlPr>
                          <a:rPr lang="en-US" sz="3200" i="1" dirty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charset="0"/>
                          </a:rPr>
                          <m:t>𝒃</m:t>
                        </m:r>
                      </m:num>
                      <m:den>
                        <m:r>
                          <a:rPr lang="en-US" sz="3200" i="1" dirty="0">
                            <a:latin typeface="Cambria Math" charset="0"/>
                          </a:rPr>
                          <m:t>𝟐</m:t>
                        </m:r>
                        <m:r>
                          <a:rPr lang="en-US" sz="3200" i="1" dirty="0">
                            <a:latin typeface="Cambria Math" charset="0"/>
                          </a:rPr>
                          <m:t>𝒂</m:t>
                        </m:r>
                      </m:den>
                    </m:f>
                    <m:r>
                      <a:rPr lang="en-US" sz="3200" b="1" i="1" dirty="0" smtClean="0">
                        <a:latin typeface="Cambria Math" charset="0"/>
                      </a:rPr>
                      <m:t>)</m:t>
                    </m:r>
                    <m:r>
                      <a:rPr lang="is-IS" sz="3200" i="1" dirty="0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is-IS" sz="3200" dirty="0" smtClean="0"/>
                  <a:t> and the parabola is symmetric with respect to the line x = h.</a:t>
                </a:r>
                <a:endParaRPr lang="en-US" sz="3200" dirty="0" smtClean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l="-158" t="-2706" r="-1584" b="-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6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dirty="0" smtClean="0">
                          <a:latin typeface="Cambria Math" charset="0"/>
                        </a:rPr>
                        <m:t>𝒇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𝒙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)=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𝒂</m:t>
                      </m:r>
                      <m:sSup>
                        <m:sSupPr>
                          <m:ctrlPr>
                            <a:rPr lang="en-US" sz="5400" b="1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5400" b="1" i="1" dirty="0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dirty="0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𝒃𝒙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latin typeface="Cambria Math" charset="0"/>
                        </a:rPr>
                        <m:t>𝒄</m:t>
                      </m:r>
                    </m:oMath>
                  </m:oMathPara>
                </a14:m>
                <a:endParaRPr lang="en-US" sz="5400" b="1" dirty="0" smtClean="0"/>
              </a:p>
              <a:p>
                <a:pPr algn="ctr"/>
                <a:r>
                  <a:rPr lang="en-US" sz="3200" dirty="0" smtClean="0"/>
                  <a:t>To rewrite this form into </a:t>
                </a:r>
                <a:r>
                  <a:rPr lang="en-US" sz="3200" i="1" dirty="0" smtClean="0"/>
                  <a:t>standard form</a:t>
                </a:r>
                <a:r>
                  <a:rPr lang="en-US" sz="3200" dirty="0" smtClean="0"/>
                  <a:t>, we must </a:t>
                </a:r>
                <a:r>
                  <a:rPr lang="en-US" sz="3200" u="sng" dirty="0" smtClean="0"/>
                  <a:t>complete the square</a:t>
                </a:r>
                <a:r>
                  <a:rPr lang="en-US" sz="3200" dirty="0" smtClean="0"/>
                  <a:t>.</a:t>
                </a:r>
              </a:p>
              <a:p>
                <a:pPr algn="ctr"/>
                <a:endParaRPr lang="en-US" sz="3200" dirty="0"/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5400" b="1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5400" b="1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5400" b="1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=</m:t>
                          </m:r>
                          <m:r>
                            <a:rPr lang="en-US" sz="540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540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𝟐</m:t>
                      </m:r>
                      <m:r>
                        <a:rPr lang="en-US" sz="540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𝒙</m:t>
                      </m:r>
                      <m:r>
                        <a:rPr lang="en-US" sz="540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𝟒</m:t>
                      </m:r>
                    </m:oMath>
                  </m:oMathPara>
                </a14:m>
                <a:endParaRPr lang="en-US" sz="5400" dirty="0">
                  <a:solidFill>
                    <a:srgbClr val="000000"/>
                  </a:solidFill>
                </a:endParaRPr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62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Rewrite the following equation in standard form.</a:t>
                </a:r>
              </a:p>
              <a:p>
                <a:pPr algn="ctr"/>
                <a:endParaRPr lang="en-US" sz="3200" dirty="0"/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5400" b="1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5400" b="1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5400" b="1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5400" b="1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=</m:t>
                          </m:r>
                          <m:r>
                            <a:rPr lang="en-US" sz="540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540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5400" b="1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𝟔</m:t>
                      </m:r>
                      <m:r>
                        <a:rPr lang="en-US" sz="540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𝒙</m:t>
                      </m:r>
                      <m:r>
                        <a:rPr lang="en-US" sz="5400" b="1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−</m:t>
                      </m:r>
                      <m:r>
                        <a:rPr lang="en-US" sz="5400" b="1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𝟓</m:t>
                      </m:r>
                    </m:oMath>
                  </m:oMathPara>
                </a14:m>
                <a:endParaRPr lang="en-US" sz="5400" dirty="0">
                  <a:solidFill>
                    <a:srgbClr val="000000"/>
                  </a:solidFill>
                </a:endParaRPr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8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t="-1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51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718"/>
            <a:ext cx="5791200" cy="733111"/>
          </a:xfrm>
        </p:spPr>
        <p:txBody>
          <a:bodyPr/>
          <a:lstStyle/>
          <a:p>
            <a:r>
              <a:rPr lang="en-US" dirty="0" smtClean="0"/>
              <a:t>QUADRATICS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4728028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"/>
          <a:stretch/>
        </p:blipFill>
        <p:spPr>
          <a:xfrm>
            <a:off x="0" y="933140"/>
            <a:ext cx="4600993" cy="557398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111" y="1262804"/>
            <a:ext cx="4457063" cy="15809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111" y="4112655"/>
            <a:ext cx="4651649" cy="148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61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10707</TotalTime>
  <Words>100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Black</vt:lpstr>
      <vt:lpstr>Calibri</vt:lpstr>
      <vt:lpstr>Cambria Math</vt:lpstr>
      <vt:lpstr>Arial</vt:lpstr>
      <vt:lpstr>Essential</vt:lpstr>
      <vt:lpstr>Bell ringer</vt:lpstr>
      <vt:lpstr>POLYNOMIALS &amp; RATIONAL FUNCTIONS</vt:lpstr>
      <vt:lpstr>QUADRATICS</vt:lpstr>
      <vt:lpstr>QUADRATICS</vt:lpstr>
      <vt:lpstr>QUADRATICS</vt:lpstr>
      <vt:lpstr>QUADRATICS</vt:lpstr>
      <vt:lpstr>QUADRATICS</vt:lpstr>
      <vt:lpstr>QUADRATICS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79</cp:revision>
  <dcterms:created xsi:type="dcterms:W3CDTF">2014-08-15T16:50:20Z</dcterms:created>
  <dcterms:modified xsi:type="dcterms:W3CDTF">2017-10-13T11:18:40Z</dcterms:modified>
</cp:coreProperties>
</file>