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1"/>
  </p:notesMasterIdLst>
  <p:sldIdLst>
    <p:sldId id="257" r:id="rId2"/>
    <p:sldId id="260" r:id="rId3"/>
    <p:sldId id="259" r:id="rId4"/>
    <p:sldId id="313" r:id="rId5"/>
    <p:sldId id="314" r:id="rId6"/>
    <p:sldId id="306" r:id="rId7"/>
    <p:sldId id="307" r:id="rId8"/>
    <p:sldId id="30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6"/>
    <p:restoredTop sz="91445"/>
  </p:normalViewPr>
  <p:slideViewPr>
    <p:cSldViewPr snapToGrid="0" snapToObjects="1">
      <p:cViewPr>
        <p:scale>
          <a:sx n="78" d="100"/>
          <a:sy n="78" d="100"/>
        </p:scale>
        <p:origin x="432" y="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5879B-F103-CD40-9FE4-E845A676453A}" type="datetimeFigureOut">
              <a:rPr lang="en-US" smtClean="0"/>
              <a:t>10/17/17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B71682-F9CC-F947-A06A-D9B965AD01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994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October 17,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October 17,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October 17,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October 17,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2.jp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3778"/>
            <a:ext cx="5791200" cy="986765"/>
          </a:xfrm>
        </p:spPr>
        <p:txBody>
          <a:bodyPr/>
          <a:lstStyle/>
          <a:p>
            <a:r>
              <a:rPr lang="en-US" dirty="0" smtClean="0"/>
              <a:t>Bell ringer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51214"/>
                <a:ext cx="8229600" cy="4735286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4000" dirty="0" smtClean="0"/>
                  <a:t>Solve </a:t>
                </a:r>
                <a:r>
                  <a:rPr lang="en-US" sz="4000" dirty="0" smtClean="0"/>
                  <a:t>the quadratic equation below by completing the square</a:t>
                </a:r>
                <a:r>
                  <a:rPr lang="en-US" sz="4000" dirty="0" smtClean="0"/>
                  <a:t>.</a:t>
                </a:r>
              </a:p>
              <a:p>
                <a:pPr algn="ctr"/>
                <a:endParaRPr lang="en-US" sz="40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𝟖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𝟏𝟒</m:t>
                      </m:r>
                      <m:r>
                        <a:rPr lang="en-US" sz="4000" b="1" i="1" smtClean="0">
                          <a:latin typeface="Cambria Math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𝟎</m:t>
                      </m:r>
                    </m:oMath>
                  </m:oMathPara>
                </a14:m>
                <a:endParaRPr lang="en-US" sz="4000" dirty="0" smtClean="0"/>
              </a:p>
              <a:p>
                <a:pPr algn="ctr"/>
                <a:endParaRPr lang="en-US" sz="32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51214"/>
                <a:ext cx="8229600" cy="4735286"/>
              </a:xfrm>
              <a:blipFill rotWithShape="0">
                <a:blip r:embed="rId2"/>
                <a:stretch>
                  <a:fillRect l="-1481" t="-2317" r="-1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994400" y="315298"/>
            <a:ext cx="269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B050"/>
                </a:solidFill>
              </a:rPr>
              <a:t>GREEN</a:t>
            </a:r>
            <a:endParaRPr lang="en-US" sz="28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Placeholder 6" descr="14643geometry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3" b="14103"/>
          <a:stretch>
            <a:fillRect/>
          </a:stretch>
        </p:blipFill>
        <p:spPr/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QUADRATIC </a:t>
            </a:r>
            <a:r>
              <a:rPr lang="en-US" sz="2000" dirty="0" smtClean="0"/>
              <a:t>FORMULA</a:t>
            </a: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419514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QUADRATIC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6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FORMULA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3200" dirty="0" smtClean="0"/>
                  <a:t>The quadratic formula can be used to solve quadratic equations in the form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charset="0"/>
                      </a:rPr>
                      <m:t>𝒂</m:t>
                    </m:r>
                    <m:sSup>
                      <m:sSupPr>
                        <m:ctrlPr>
                          <a:rPr lang="en-US" sz="3200" b="1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3200" b="1" i="1" smtClean="0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latin typeface="Cambria Math" charset="0"/>
                      </a:rPr>
                      <m:t>+</m:t>
                    </m:r>
                    <m:r>
                      <a:rPr lang="en-US" sz="3200" b="1" i="1" smtClean="0">
                        <a:latin typeface="Cambria Math" charset="0"/>
                      </a:rPr>
                      <m:t>𝒃𝒙</m:t>
                    </m:r>
                    <m:r>
                      <a:rPr lang="en-US" sz="3200" b="1" i="1" smtClean="0">
                        <a:latin typeface="Cambria Math" charset="0"/>
                      </a:rPr>
                      <m:t>+</m:t>
                    </m:r>
                    <m:r>
                      <a:rPr lang="en-US" sz="3200" b="1" i="1" smtClean="0">
                        <a:latin typeface="Cambria Math" charset="0"/>
                      </a:rPr>
                      <m:t>𝒄</m:t>
                    </m:r>
                    <m:r>
                      <a:rPr lang="en-US" sz="3200" b="1" i="1" smtClean="0">
                        <a:latin typeface="Cambria Math" charset="0"/>
                      </a:rPr>
                      <m:t>=</m:t>
                    </m:r>
                    <m:r>
                      <a:rPr lang="en-US" sz="3200" b="1" i="1" smtClean="0">
                        <a:latin typeface="Cambria Math" charset="0"/>
                      </a:rPr>
                      <m:t>𝟎</m:t>
                    </m:r>
                  </m:oMath>
                </a14:m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5400" b="0" i="1" dirty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54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5400" b="0" i="1" dirty="0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5400" b="0" i="1" dirty="0" smtClean="0">
                              <a:latin typeface="Cambria Math" charset="0"/>
                            </a:rPr>
                            <m:t>𝑏</m:t>
                          </m:r>
                          <m:r>
                            <a:rPr lang="en-US" sz="54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54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5400" b="0" i="1" dirty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5400" b="0" i="1" dirty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5400" b="0" i="1" dirty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54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−4</m:t>
                              </m:r>
                              <m:r>
                                <a:rPr lang="en-US" sz="54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54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lang="en-US" sz="54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3200" b="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l="-79" t="-1675" r="-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31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FORMULA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85121" y="1701800"/>
                <a:ext cx="3960307" cy="1250042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3200" b="0" i="1" dirty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3200" b="0" i="1" dirty="0" smtClean="0">
                              <a:latin typeface="Cambria Math" charset="0"/>
                            </a:rPr>
                            <m:t>𝑏</m:t>
                          </m:r>
                          <m:r>
                            <a:rPr lang="en-US" sz="32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32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3200" b="0" i="1" dirty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dirty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3200" b="0" i="1" dirty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−4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32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lang="en-US" sz="32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1600" b="0" dirty="0" smtClean="0"/>
              </a:p>
              <a:p>
                <a:pPr algn="ctr"/>
                <a:endParaRPr lang="en-US" sz="1600" dirty="0"/>
              </a:p>
              <a:p>
                <a:pPr algn="ctr"/>
                <a:endParaRPr lang="en-US" sz="1600" dirty="0"/>
              </a:p>
              <a:p>
                <a:pPr algn="ctr"/>
                <a:endParaRPr lang="en-US" sz="1600" dirty="0"/>
              </a:p>
              <a:p>
                <a:pPr algn="ctr"/>
                <a:endParaRPr lang="en-US" sz="1600" dirty="0" smtClean="0"/>
              </a:p>
              <a:p>
                <a:pPr algn="ctr"/>
                <a:endParaRPr lang="en-US" sz="10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85121" y="1701800"/>
                <a:ext cx="3960307" cy="125004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23014" y="1551214"/>
                <a:ext cx="4163786" cy="1551215"/>
              </a:xfrm>
            </p:spPr>
            <p:txBody>
              <a:bodyPr>
                <a:normAutofit/>
              </a:bodyPr>
              <a:lstStyle/>
              <a:p>
                <a:pPr algn="ctr"/>
                <a:endParaRPr lang="en-US" sz="40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𝟖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𝟏𝟒</m:t>
                      </m:r>
                      <m:r>
                        <a:rPr lang="en-US" sz="4000" b="1" i="1" smtClean="0">
                          <a:latin typeface="Cambria Math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𝟎</m:t>
                      </m:r>
                    </m:oMath>
                  </m:oMathPara>
                </a14:m>
                <a:endParaRPr lang="en-US" sz="4000" dirty="0" smtClean="0"/>
              </a:p>
              <a:p>
                <a:pPr algn="ctr"/>
                <a:endParaRPr lang="en-US" sz="32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23014" y="1551214"/>
                <a:ext cx="4163786" cy="1551215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49555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FORMULA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285121" y="1701800"/>
                <a:ext cx="3960307" cy="1250042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3200" b="0" i="1" dirty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3200" b="0" i="1" dirty="0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3200" b="0" i="1" dirty="0" smtClean="0">
                              <a:latin typeface="Cambria Math" charset="0"/>
                            </a:rPr>
                            <m:t>𝑏</m:t>
                          </m:r>
                          <m:r>
                            <a:rPr lang="en-US" sz="32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32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3200" b="0" i="1" dirty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dirty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3200" b="0" i="1" dirty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32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−4</m:t>
                              </m:r>
                              <m:r>
                                <a:rPr lang="en-US" sz="32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32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lang="en-US" sz="32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1600" b="0" dirty="0" smtClean="0"/>
              </a:p>
              <a:p>
                <a:pPr algn="ctr"/>
                <a:endParaRPr lang="en-US" sz="1600" dirty="0"/>
              </a:p>
              <a:p>
                <a:pPr algn="ctr"/>
                <a:endParaRPr lang="en-US" sz="1600" dirty="0"/>
              </a:p>
              <a:p>
                <a:pPr algn="ctr"/>
                <a:endParaRPr lang="en-US" sz="1600" dirty="0"/>
              </a:p>
              <a:p>
                <a:pPr algn="ctr"/>
                <a:endParaRPr lang="en-US" sz="1600" dirty="0" smtClean="0"/>
              </a:p>
              <a:p>
                <a:pPr algn="ctr"/>
                <a:endParaRPr lang="en-US" sz="10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285121" y="1701800"/>
                <a:ext cx="3960307" cy="1250042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245428" y="1551214"/>
                <a:ext cx="4542972" cy="1551215"/>
              </a:xfrm>
            </p:spPr>
            <p:txBody>
              <a:bodyPr>
                <a:normAutofit/>
              </a:bodyPr>
              <a:lstStyle/>
              <a:p>
                <a:pPr algn="ctr"/>
                <a:endParaRPr lang="en-US" sz="4000" dirty="0" smtClean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4000" b="1" i="1" smtClean="0">
                              <a:latin typeface="Cambria Math" charset="0"/>
                            </a:rPr>
                            <m:t>𝟓</m:t>
                          </m:r>
                          <m:r>
                            <a:rPr lang="en-US" sz="40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0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𝟐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charset="0"/>
                        </a:rPr>
                        <m:t>−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𝟖</m:t>
                      </m:r>
                      <m:r>
                        <a:rPr lang="en-US" sz="4000" b="1" i="1" smtClean="0">
                          <a:latin typeface="Cambria Math" charset="0"/>
                        </a:rPr>
                        <m:t>=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𝟎</m:t>
                      </m:r>
                    </m:oMath>
                  </m:oMathPara>
                </a14:m>
                <a:endParaRPr lang="en-US" sz="4000" dirty="0" smtClean="0"/>
              </a:p>
              <a:p>
                <a:pPr algn="ctr"/>
                <a:endParaRPr lang="en-US" sz="3200" dirty="0"/>
              </a:p>
              <a:p>
                <a:endParaRPr lang="en-US" sz="4000" dirty="0" smtClean="0"/>
              </a:p>
            </p:txBody>
          </p:sp>
        </mc:Choice>
        <mc:Fallback>
          <p:sp>
            <p:nvSpPr>
              <p:cNvPr id="6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45428" y="1551214"/>
                <a:ext cx="4542972" cy="1551215"/>
              </a:xfr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11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FORMULA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62707" y="1574801"/>
            <a:ext cx="7695027" cy="4728028"/>
          </a:xfrm>
        </p:spPr>
        <p:txBody>
          <a:bodyPr>
            <a:normAutofit/>
          </a:bodyPr>
          <a:lstStyle/>
          <a:p>
            <a:pPr algn="ctr"/>
            <a:endParaRPr lang="en-US" sz="3200" dirty="0" smtClean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 smtClean="0"/>
          </a:p>
          <a:p>
            <a:pPr algn="ctr"/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334107" y="1930555"/>
                <a:ext cx="4842050" cy="1857829"/>
              </a:xfrm>
            </p:spPr>
            <p:txBody>
              <a:bodyPr>
                <a:norm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i="1" dirty="0" smtClean="0">
                          <a:latin typeface="Cambria Math" charset="0"/>
                        </a:rPr>
                        <m:t>𝑥</m:t>
                      </m:r>
                      <m:r>
                        <a:rPr lang="en-US" sz="4000" b="0" i="1" dirty="0" smtClean="0">
                          <a:latin typeface="Cambria Math" charset="0"/>
                        </a:rPr>
                        <m:t>=</m:t>
                      </m:r>
                      <m:f>
                        <m:fPr>
                          <m:ctrlPr>
                            <a:rPr lang="en-US" sz="40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</m:ctrlPr>
                        </m:fPr>
                        <m:num>
                          <m:r>
                            <a:rPr lang="en-US" sz="4000" b="0" i="1" dirty="0" smtClean="0">
                              <a:latin typeface="Cambria Math" charset="0"/>
                            </a:rPr>
                            <m:t>−</m:t>
                          </m:r>
                          <m:r>
                            <a:rPr lang="en-US" sz="4000" b="0" i="1" dirty="0" smtClean="0">
                              <a:latin typeface="Cambria Math" charset="0"/>
                            </a:rPr>
                            <m:t>𝑏</m:t>
                          </m:r>
                          <m:r>
                            <a:rPr lang="en-US" sz="40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sz="40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sz="4000" b="0" i="1" dirty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4000" b="0" i="1" dirty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US" sz="4000" b="0" i="1" dirty="0" smtClean="0">
                                      <a:latin typeface="Cambria Math" charset="0"/>
                                      <a:ea typeface="Cambria Math" charset="0"/>
                                      <a:cs typeface="Cambria Math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40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−4</m:t>
                              </m:r>
                              <m:r>
                                <a:rPr lang="en-US" sz="4000" b="0" i="1" dirty="0" smtClean="0">
                                  <a:latin typeface="Cambria Math" charset="0"/>
                                  <a:ea typeface="Cambria Math" charset="0"/>
                                  <a:cs typeface="Cambria Math" charset="0"/>
                                </a:rPr>
                                <m:t>𝑎𝑐</m:t>
                              </m:r>
                            </m:e>
                          </m:rad>
                        </m:num>
                        <m:den>
                          <m:r>
                            <a:rPr lang="en-US" sz="40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2</m:t>
                          </m:r>
                          <m:r>
                            <a:rPr lang="en-US" sz="4000" b="0" i="1" dirty="0" smtClean="0">
                              <a:latin typeface="Cambria Math" charset="0"/>
                              <a:ea typeface="Cambria Math" charset="0"/>
                              <a:cs typeface="Cambria Math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000" b="0" dirty="0" smtClean="0"/>
              </a:p>
              <a:p>
                <a:pPr algn="ctr"/>
                <a:endParaRPr lang="en-US" sz="2000" dirty="0"/>
              </a:p>
              <a:p>
                <a:pPr algn="ctr"/>
                <a:endParaRPr lang="en-US" sz="2000" dirty="0"/>
              </a:p>
              <a:p>
                <a:pPr algn="ctr"/>
                <a:endParaRPr lang="en-US" sz="2000" dirty="0"/>
              </a:p>
              <a:p>
                <a:pPr algn="ctr"/>
                <a:endParaRPr lang="en-US" sz="2000" dirty="0" smtClean="0"/>
              </a:p>
              <a:p>
                <a:pPr algn="ctr"/>
                <a:endParaRPr lang="en-US" sz="1100" dirty="0"/>
              </a:p>
            </p:txBody>
          </p:sp>
        </mc:Choice>
        <mc:Fallback>
          <p:sp>
            <p:nvSpPr>
              <p:cNvPr id="7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334107" y="1930555"/>
                <a:ext cx="4842050" cy="185782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57" y="4143826"/>
            <a:ext cx="8534400" cy="195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0686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Quadratic formula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sz="4000" dirty="0" smtClean="0"/>
                  <a:t>Determine the number and type of solutions.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000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000" b="1" i="1" smtClean="0">
                              <a:latin typeface="Cambria Math" charset="0"/>
                            </a:rPr>
                            <m:t>𝟒</m:t>
                          </m:r>
                          <m:r>
                            <a:rPr lang="en-US" sz="4000" i="1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000" i="1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000" i="1">
                          <a:latin typeface="Cambria Math" charset="0"/>
                        </a:rPr>
                        <m:t>−</m:t>
                      </m:r>
                      <m:r>
                        <a:rPr lang="en-US" sz="4000" i="1">
                          <a:latin typeface="Cambria Math" charset="0"/>
                        </a:rPr>
                        <m:t>𝟐</m:t>
                      </m:r>
                      <m:r>
                        <a:rPr lang="en-US" sz="4000" i="1">
                          <a:latin typeface="Cambria Math" charset="0"/>
                        </a:rPr>
                        <m:t>𝒙</m:t>
                      </m:r>
                      <m:r>
                        <a:rPr lang="en-US" sz="4000" b="1" i="1" smtClean="0">
                          <a:latin typeface="Cambria Math" charset="0"/>
                        </a:rPr>
                        <m:t>+</m:t>
                      </m:r>
                      <m:r>
                        <a:rPr lang="en-US" sz="4000" b="1" i="1" smtClean="0">
                          <a:latin typeface="Cambria Math" charset="0"/>
                        </a:rPr>
                        <m:t>𝟏</m:t>
                      </m:r>
                      <m:r>
                        <a:rPr lang="en-US" sz="4000" i="1">
                          <a:latin typeface="Cambria Math" charset="0"/>
                        </a:rPr>
                        <m:t>=</m:t>
                      </m:r>
                      <m:r>
                        <a:rPr lang="en-US" sz="4000" i="1">
                          <a:latin typeface="Cambria Math" charset="0"/>
                        </a:rPr>
                        <m:t>𝟎</m:t>
                      </m:r>
                    </m:oMath>
                  </m:oMathPara>
                </a14:m>
                <a:endParaRPr lang="en-US" sz="40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/>
              </a:p>
              <a:p>
                <a:pPr algn="ctr"/>
                <a:endParaRPr lang="en-US" sz="3200" dirty="0" smtClean="0"/>
              </a:p>
              <a:p>
                <a:pPr algn="ctr"/>
                <a:endParaRPr lang="en-US" sz="1600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562707" y="1574801"/>
                <a:ext cx="7695027" cy="4728028"/>
              </a:xfrm>
              <a:blipFill rotWithShape="0">
                <a:blip r:embed="rId2"/>
                <a:stretch>
                  <a:fillRect t="-2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6248400" y="340698"/>
            <a:ext cx="246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</a:t>
            </a:r>
            <a:r>
              <a:rPr lang="en-US" sz="2800" b="1" smtClean="0"/>
              <a:t>: </a:t>
            </a:r>
            <a:r>
              <a:rPr lang="en-US" sz="2800" b="1" smtClean="0">
                <a:solidFill>
                  <a:srgbClr val="0070C0"/>
                </a:solidFill>
              </a:rPr>
              <a:t>BLUE</a:t>
            </a:r>
            <a:endParaRPr 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271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Quadratic formula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719555"/>
                <a:ext cx="8033657" cy="4259554"/>
              </a:xfrm>
            </p:spPr>
            <p:txBody>
              <a:bodyPr anchor="ctr">
                <a:normAutofit/>
              </a:bodyPr>
              <a:lstStyle/>
              <a:p>
                <a:pPr algn="ctr"/>
                <a:r>
                  <a:rPr lang="en-US" sz="4000" dirty="0" smtClean="0"/>
                  <a:t>Determine the number and type of solutions. [DO NOT SOLVE]</a:t>
                </a:r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charset="0"/>
                      </a:rPr>
                      <m:t>−</m:t>
                    </m:r>
                    <m:r>
                      <a:rPr lang="en-US" sz="4000" b="1" i="1" smtClean="0">
                        <a:latin typeface="Cambria Math" charset="0"/>
                      </a:rPr>
                      <m:t>𝟐</m:t>
                    </m:r>
                    <m:sSup>
                      <m:sSupPr>
                        <m:ctrlPr>
                          <a:rPr lang="en-US" sz="4000" b="1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charset="0"/>
                      </a:rPr>
                      <m:t>+</m:t>
                    </m:r>
                    <m:r>
                      <a:rPr lang="en-US" sz="4000" b="1" i="1" smtClean="0">
                        <a:latin typeface="Cambria Math" charset="0"/>
                      </a:rPr>
                      <m:t>𝟓</m:t>
                    </m:r>
                    <m:r>
                      <a:rPr lang="en-US" sz="4000" b="1" i="1" smtClean="0">
                        <a:latin typeface="Cambria Math" charset="0"/>
                      </a:rPr>
                      <m:t>𝒙</m:t>
                    </m:r>
                    <m:r>
                      <a:rPr lang="en-US" sz="4000" b="1" i="1" smtClean="0">
                        <a:latin typeface="Cambria Math" charset="0"/>
                      </a:rPr>
                      <m:t>+</m:t>
                    </m:r>
                    <m:r>
                      <a:rPr lang="en-US" sz="4000" b="1" i="1" smtClean="0">
                        <a:latin typeface="Cambria Math" charset="0"/>
                      </a:rPr>
                      <m:t>𝟔</m:t>
                    </m:r>
                    <m:r>
                      <a:rPr lang="en-US" sz="4000" b="1" i="1" smtClean="0">
                        <a:latin typeface="Cambria Math" charset="0"/>
                      </a:rPr>
                      <m:t>=</m:t>
                    </m:r>
                    <m:r>
                      <a:rPr lang="en-US" sz="4000" b="1" i="1" smtClean="0">
                        <a:latin typeface="Cambria Math" charset="0"/>
                      </a:rPr>
                      <m:t>𝟎</m:t>
                    </m:r>
                  </m:oMath>
                </a14:m>
                <a:endParaRPr lang="en-US" sz="4000" dirty="0" smtClean="0"/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4000" b="1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charset="0"/>
                      </a:rPr>
                      <m:t>+</m:t>
                    </m:r>
                    <m:r>
                      <a:rPr lang="en-US" sz="4000" b="1" i="1" smtClean="0">
                        <a:latin typeface="Cambria Math" charset="0"/>
                      </a:rPr>
                      <m:t>𝟑</m:t>
                    </m:r>
                    <m:r>
                      <a:rPr lang="en-US" sz="4000" b="1" i="1" smtClean="0">
                        <a:latin typeface="Cambria Math" charset="0"/>
                      </a:rPr>
                      <m:t>𝒙</m:t>
                    </m:r>
                    <m:r>
                      <a:rPr lang="en-US" sz="4000" b="1" i="1" smtClean="0">
                        <a:latin typeface="Cambria Math" charset="0"/>
                      </a:rPr>
                      <m:t>+</m:t>
                    </m:r>
                    <m:r>
                      <a:rPr lang="en-US" sz="4000" b="1" i="1" smtClean="0">
                        <a:latin typeface="Cambria Math" charset="0"/>
                      </a:rPr>
                      <m:t>𝟕</m:t>
                    </m:r>
                    <m:r>
                      <a:rPr lang="en-US" sz="4000" b="1" i="1" smtClean="0">
                        <a:latin typeface="Cambria Math" charset="0"/>
                      </a:rPr>
                      <m:t>=</m:t>
                    </m:r>
                    <m:r>
                      <a:rPr lang="en-US" sz="4000" b="1" i="1" smtClean="0">
                        <a:latin typeface="Cambria Math" charset="0"/>
                      </a:rPr>
                      <m:t>𝟎</m:t>
                    </m:r>
                  </m:oMath>
                </a14:m>
                <a:endParaRPr lang="en-US" sz="4000" dirty="0" smtClean="0"/>
              </a:p>
              <a:p>
                <a:pPr marL="742950" indent="-74295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US" sz="4000" b="1" i="1" smtClean="0">
                        <a:latin typeface="Cambria Math" charset="0"/>
                      </a:rPr>
                      <m:t>𝟑</m:t>
                    </m:r>
                    <m:sSup>
                      <m:sSupPr>
                        <m:ctrlPr>
                          <a:rPr lang="en-US" sz="4000" b="1" i="1" smtClean="0">
                            <a:latin typeface="Cambria Math" charset="0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latin typeface="Cambria Math" charset="0"/>
                          </a:rPr>
                          <m:t>𝒙</m:t>
                        </m:r>
                      </m:e>
                      <m:sup>
                        <m:r>
                          <a:rPr lang="en-US" sz="4000" b="1" i="1" smtClean="0">
                            <a:latin typeface="Cambria Math" charset="0"/>
                          </a:rPr>
                          <m:t>𝟐</m:t>
                        </m:r>
                      </m:sup>
                    </m:sSup>
                    <m:r>
                      <a:rPr lang="en-US" sz="4000" b="1" i="1" smtClean="0">
                        <a:latin typeface="Cambria Math" charset="0"/>
                      </a:rPr>
                      <m:t>−</m:t>
                    </m:r>
                    <m:r>
                      <a:rPr lang="en-US" sz="4000" b="1" i="1" smtClean="0">
                        <a:latin typeface="Cambria Math" charset="0"/>
                      </a:rPr>
                      <m:t>𝟔</m:t>
                    </m:r>
                    <m:r>
                      <a:rPr lang="en-US" sz="4000" b="1" i="1" smtClean="0">
                        <a:latin typeface="Cambria Math" charset="0"/>
                      </a:rPr>
                      <m:t>𝒙</m:t>
                    </m:r>
                    <m:r>
                      <a:rPr lang="en-US" sz="4000" b="1" i="1" smtClean="0">
                        <a:latin typeface="Cambria Math" charset="0"/>
                      </a:rPr>
                      <m:t>+</m:t>
                    </m:r>
                    <m:r>
                      <a:rPr lang="en-US" sz="4000" b="1" i="1" smtClean="0">
                        <a:latin typeface="Cambria Math" charset="0"/>
                      </a:rPr>
                      <m:t>𝟑</m:t>
                    </m:r>
                    <m:r>
                      <a:rPr lang="en-US" sz="4000" b="1" i="1" smtClean="0">
                        <a:latin typeface="Cambria Math" charset="0"/>
                      </a:rPr>
                      <m:t>=</m:t>
                    </m:r>
                    <m:r>
                      <a:rPr lang="en-US" sz="4000" b="1" i="1" smtClean="0">
                        <a:latin typeface="Cambria Math" charset="0"/>
                      </a:rPr>
                      <m:t>𝟎</m:t>
                    </m:r>
                  </m:oMath>
                </a14:m>
                <a:endParaRPr lang="en-US" sz="4000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719555"/>
                <a:ext cx="8033657" cy="4259554"/>
              </a:xfrm>
              <a:blipFill rotWithShape="0">
                <a:blip r:embed="rId2"/>
                <a:stretch>
                  <a:fillRect l="-1214" r="-29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816600" y="347955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dirty="0" smtClean="0">
                <a:solidFill>
                  <a:schemeClr val="accent2"/>
                </a:solidFill>
              </a:rPr>
              <a:t>YELLOW</a:t>
            </a:r>
            <a:endParaRPr lang="en-US" sz="2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51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691602"/>
          </a:xfrm>
        </p:spPr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pic>
        <p:nvPicPr>
          <p:cNvPr id="5" name="Picture 4" descr="orange-raffle-ticke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3757" y="0"/>
            <a:ext cx="1688954" cy="125338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92514" y="321418"/>
            <a:ext cx="2184400" cy="5229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CODE: </a:t>
            </a:r>
            <a:r>
              <a:rPr lang="en-US" sz="2800" b="1" i="1" dirty="0" smtClean="0">
                <a:solidFill>
                  <a:schemeClr val="tx2"/>
                </a:solidFill>
              </a:rPr>
              <a:t>RED</a:t>
            </a:r>
            <a:endParaRPr lang="en-US" sz="2800" b="1" i="1" dirty="0">
              <a:solidFill>
                <a:schemeClr val="tx2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326300"/>
                <a:ext cx="8294914" cy="5254114"/>
              </a:xfrm>
            </p:spPr>
            <p:txBody>
              <a:bodyPr>
                <a:normAutofit/>
              </a:bodyPr>
              <a:lstStyle/>
              <a:p>
                <a:pPr algn="ctr"/>
                <a:r>
                  <a:rPr lang="en-US" dirty="0" smtClean="0"/>
                  <a:t>Solve using the quadratic formula (</a:t>
                </a:r>
                <a:r>
                  <a:rPr lang="en-US" u="sng" dirty="0" smtClean="0"/>
                  <a:t>simplify your answer fully</a:t>
                </a:r>
                <a:r>
                  <a:rPr lang="en-US" dirty="0" smtClean="0"/>
                  <a:t>) and state the type and number of solutions.</a:t>
                </a:r>
              </a:p>
              <a:p>
                <a:pPr algn="ctr"/>
                <a:endParaRPr lang="en-US" sz="3200" i="1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b="1" i="1" smtClean="0">
                              <a:latin typeface="Cambria Math" charset="0"/>
                            </a:rPr>
                          </m:ctrlPr>
                        </m:sSupPr>
                        <m:e>
                          <m:r>
                            <a:rPr lang="en-US" sz="4400" b="1" i="1" smtClean="0">
                              <a:latin typeface="Cambria Math" charset="0"/>
                            </a:rPr>
                            <m:t>𝒙</m:t>
                          </m:r>
                        </m:e>
                        <m:sup>
                          <m:r>
                            <a:rPr lang="en-US" sz="4400" b="1" i="1" smtClean="0">
                              <a:latin typeface="Cambria Math" charset="0"/>
                            </a:rPr>
                            <m:t>𝟐</m:t>
                          </m:r>
                        </m:sup>
                      </m:sSup>
                      <m:r>
                        <a:rPr lang="en-US" sz="4400" b="1" i="1" smtClean="0">
                          <a:latin typeface="Cambria Math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𝟔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𝒙</m:t>
                      </m:r>
                      <m:r>
                        <a:rPr lang="en-US" sz="4400" b="1" i="1" smtClean="0">
                          <a:latin typeface="Cambria Math" charset="0"/>
                        </a:rPr>
                        <m:t>+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𝟕</m:t>
                      </m:r>
                      <m:r>
                        <a:rPr lang="en-US" sz="4400" b="1" i="1" smtClean="0">
                          <a:latin typeface="Cambria Math" charset="0"/>
                        </a:rPr>
                        <m:t>=</m:t>
                      </m:r>
                      <m:r>
                        <a:rPr lang="en-US" sz="4400" b="1" i="1" smtClean="0">
                          <a:latin typeface="Cambria Math" charset="0"/>
                        </a:rPr>
                        <m:t>𝟎</m:t>
                      </m:r>
                    </m:oMath>
                  </m:oMathPara>
                </a14:m>
                <a:endParaRPr lang="en-US" sz="4400" i="1" dirty="0"/>
              </a:p>
              <a:p>
                <a:pPr algn="ctr"/>
                <a:endParaRPr lang="en-US" sz="3200" i="1" dirty="0"/>
              </a:p>
              <a:p>
                <a:pPr algn="ctr"/>
                <a:r>
                  <a:rPr lang="en-US" sz="3200" i="1" dirty="0" smtClean="0"/>
                  <a:t>*EXTRA CREDIT* Verify your solution by completing the square.</a:t>
                </a:r>
                <a:endParaRPr lang="en-US" sz="3200" i="1" dirty="0"/>
              </a:p>
              <a:p>
                <a:pPr marL="742950" indent="-742950">
                  <a:buFont typeface="+mj-lt"/>
                  <a:buAutoNum type="arabicPeriod"/>
                </a:pPr>
                <a:endParaRPr lang="en-US" sz="3600" i="1" dirty="0"/>
              </a:p>
            </p:txBody>
          </p:sp>
        </mc:Choice>
        <mc:Fallback>
          <p:sp>
            <p:nvSpPr>
              <p:cNvPr id="10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326300"/>
                <a:ext cx="8294914" cy="5254114"/>
              </a:xfrm>
              <a:blipFill rotWithShape="0">
                <a:blip r:embed="rId3"/>
                <a:stretch>
                  <a:fillRect t="-1278" r="-1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97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7564</TotalTime>
  <Words>132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Black</vt:lpstr>
      <vt:lpstr>Calibri</vt:lpstr>
      <vt:lpstr>Cambria Math</vt:lpstr>
      <vt:lpstr>Arial</vt:lpstr>
      <vt:lpstr>Essential</vt:lpstr>
      <vt:lpstr>Bell ringer</vt:lpstr>
      <vt:lpstr>QUADRATIC FUNCTIONS</vt:lpstr>
      <vt:lpstr>QUADRATIC FORMULA</vt:lpstr>
      <vt:lpstr>QUADRATIC FORMULA</vt:lpstr>
      <vt:lpstr>QUADRATIC FORMULA</vt:lpstr>
      <vt:lpstr>QUADRATIC FORMULA</vt:lpstr>
      <vt:lpstr>Quadratic formula</vt:lpstr>
      <vt:lpstr>Quadratic formula</vt:lpstr>
      <vt:lpstr>EXIT TICKET</vt:lpstr>
    </vt:vector>
  </TitlesOfParts>
  <Company>University of Central Florida</Company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 ringer</dc:title>
  <dc:creator>McKenna Phillips</dc:creator>
  <cp:lastModifiedBy>PHILLIPS, IDA M</cp:lastModifiedBy>
  <cp:revision>74</cp:revision>
  <dcterms:created xsi:type="dcterms:W3CDTF">2014-08-15T16:50:20Z</dcterms:created>
  <dcterms:modified xsi:type="dcterms:W3CDTF">2017-10-17T14:20:47Z</dcterms:modified>
</cp:coreProperties>
</file>