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9" r:id="rId2"/>
    <p:sldId id="260" r:id="rId3"/>
    <p:sldId id="307" r:id="rId4"/>
    <p:sldId id="308" r:id="rId5"/>
    <p:sldId id="310" r:id="rId6"/>
    <p:sldId id="311" r:id="rId7"/>
    <p:sldId id="314" r:id="rId8"/>
    <p:sldId id="309" r:id="rId9"/>
    <p:sldId id="316" r:id="rId10"/>
    <p:sldId id="280" r:id="rId11"/>
    <p:sldId id="315" r:id="rId12"/>
    <p:sldId id="29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2"/>
    <p:restoredTop sz="91445"/>
  </p:normalViewPr>
  <p:slideViewPr>
    <p:cSldViewPr snapToGrid="0" snapToObjects="1">
      <p:cViewPr>
        <p:scale>
          <a:sx n="97" d="100"/>
          <a:sy n="97" d="100"/>
        </p:scale>
        <p:origin x="3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25,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25,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33234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State the domain of </a:t>
                </a:r>
                <a:r>
                  <a:rPr lang="en-US" sz="3200" dirty="0" smtClean="0"/>
                  <a:t>each</a:t>
                </a:r>
                <a:r>
                  <a:rPr lang="en-US" sz="3200" dirty="0" smtClean="0"/>
                  <a:t> </a:t>
                </a:r>
                <a:r>
                  <a:rPr lang="en-US" sz="3200" dirty="0" smtClean="0"/>
                  <a:t>function below in interval notation</a:t>
                </a:r>
                <a:r>
                  <a:rPr lang="en-US" sz="3200" dirty="0" smtClean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sz="40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4000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sz="40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charset="0"/>
                          </a:rPr>
                          <m:t>2+</m:t>
                        </m:r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charset="0"/>
                          </a:rPr>
                          <m:t>3</m:t>
                        </m:r>
                      </m:sup>
                    </m:sSup>
                    <m:r>
                      <a:rPr lang="en-US" sz="4000" b="0" i="1" smtClean="0">
                        <a:latin typeface="Cambria Math" charset="0"/>
                      </a:rPr>
                      <m:t>−5</m:t>
                    </m:r>
                    <m:r>
                      <a:rPr lang="en-US" sz="4000" b="0" i="1" smtClean="0">
                        <a:latin typeface="Cambria Math" charset="0"/>
                      </a:rPr>
                      <m:t>𝑥</m:t>
                    </m:r>
                  </m:oMath>
                </a14:m>
                <a:endParaRPr lang="en-US" sz="4000" b="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charset="0"/>
                      </a:rPr>
                      <m:t>𝑔</m:t>
                    </m:r>
                    <m:d>
                      <m:dPr>
                        <m:ctrlPr>
                          <a:rPr lang="en-US" sz="4000" b="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0" i="1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4000" b="0" i="1">
                        <a:latin typeface="Cambria Math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4000" b="0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latin typeface="Cambria Math" charset="0"/>
                          </a:rPr>
                          <m:t>18−3</m:t>
                        </m:r>
                        <m:r>
                          <a:rPr lang="en-US" sz="4000" b="0" i="1" smtClean="0">
                            <a:latin typeface="Cambria Math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4000" b="0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charset="0"/>
                      </a:rPr>
                      <m:t>h</m:t>
                    </m:r>
                    <m:d>
                      <m:dPr>
                        <m:ctrlPr>
                          <a:rPr lang="en-US" sz="4000" b="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4000" b="0" i="1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sz="4000" b="0" i="1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sz="4000" b="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4000" b="0" i="1">
                            <a:latin typeface="Cambria Math" charset="0"/>
                          </a:rPr>
                          <m:t>𝑥</m:t>
                        </m:r>
                        <m:r>
                          <a:rPr lang="en-US" sz="4000" b="0" i="1">
                            <a:latin typeface="Cambria Math" charset="0"/>
                          </a:rPr>
                          <m:t>+2</m:t>
                        </m:r>
                      </m:num>
                      <m:den>
                        <m:sSup>
                          <m:sSupPr>
                            <m:ctrlPr>
                              <a:rPr lang="en-US" sz="4000" b="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sz="4000" b="0" i="1">
                                <a:latin typeface="Cambria Math" charset="0"/>
                              </a:rPr>
                              <m:t>2</m:t>
                            </m:r>
                            <m:r>
                              <a:rPr lang="en-US" sz="4000" b="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>
                            <a:latin typeface="Cambria Math" charset="0"/>
                          </a:rPr>
                          <m:t>−18</m:t>
                        </m:r>
                      </m:den>
                    </m:f>
                  </m:oMath>
                </a14:m>
                <a:endParaRPr lang="en-US" sz="4000" b="0" dirty="0"/>
              </a:p>
              <a:p>
                <a:pPr marL="514350" indent="-514350">
                  <a:buFont typeface="+mj-lt"/>
                  <a:buAutoNum type="arabicPeriod"/>
                </a:pPr>
                <a:endParaRPr lang="en-US" sz="3200" dirty="0" smtClean="0"/>
              </a:p>
              <a:p>
                <a:pPr algn="ctr"/>
                <a:endParaRPr lang="en-US" sz="40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33234"/>
              </a:xfrm>
              <a:blipFill rotWithShape="0">
                <a:blip r:embed="rId2"/>
                <a:stretch>
                  <a:fillRect t="-1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457200" y="353778"/>
            <a:ext cx="5791200" cy="986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56300" y="323940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Recall that a function’s </a:t>
                </a:r>
                <a:r>
                  <a:rPr lang="en-US" u="sng" dirty="0" smtClean="0"/>
                  <a:t>domain</a:t>
                </a:r>
                <a:r>
                  <a:rPr lang="en-US" dirty="0" smtClean="0"/>
                  <a:t> is the set of input values (or x values) feasible for the function. </a:t>
                </a:r>
              </a:p>
              <a:p>
                <a:pPr algn="ctr"/>
                <a:endParaRPr lang="en-US" sz="1200" dirty="0" smtClean="0"/>
              </a:p>
              <a:p>
                <a:pPr algn="ctr"/>
                <a:r>
                  <a:rPr lang="en-US" sz="3600" dirty="0" smtClean="0"/>
                  <a:t>The domain of a composite function must also consider the domains of its components.</a:t>
                </a:r>
                <a:endParaRPr lang="en-US" sz="36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charset="0"/>
                      </a:rPr>
                      <m:t>𝑓</m:t>
                    </m:r>
                    <m:r>
                      <a:rPr lang="en-US" sz="3600" b="0" i="1" dirty="0" smtClean="0">
                        <a:latin typeface="Cambria Math" charset="0"/>
                      </a:rPr>
                      <m:t>(</m:t>
                    </m:r>
                    <m:r>
                      <a:rPr lang="en-US" sz="3600" b="0" i="1" dirty="0" smtClean="0">
                        <a:latin typeface="Cambria Math" charset="0"/>
                      </a:rPr>
                      <m:t>𝑥</m:t>
                    </m:r>
                    <m:r>
                      <a:rPr lang="en-US" sz="3600" b="0" i="1" dirty="0" smtClean="0">
                        <a:latin typeface="Cambria Math" charset="0"/>
                      </a:rPr>
                      <m:t>) =</m:t>
                    </m:r>
                    <m:f>
                      <m:fPr>
                        <m:ctrlPr>
                          <a:rPr lang="en-US" sz="3600" b="0" i="1" dirty="0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charset="0"/>
                          </a:rPr>
                          <m:t>𝑥</m:t>
                        </m:r>
                        <m:r>
                          <a:rPr lang="en-US" sz="3600" b="0" i="1" dirty="0" smtClean="0">
                            <a:latin typeface="Cambria Math" charset="0"/>
                          </a:rPr>
                          <m:t>−4</m:t>
                        </m:r>
                      </m:den>
                    </m:f>
                  </m:oMath>
                </a14:m>
                <a:r>
                  <a:rPr lang="en-US" sz="3600" b="0" dirty="0" smtClean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dirty="0" smtClean="0">
                        <a:latin typeface="Cambria Math" charset="0"/>
                      </a:rPr>
                      <m:t>g</m:t>
                    </m:r>
                    <m:r>
                      <a:rPr lang="en-US" sz="3600" b="0" i="1" dirty="0">
                        <a:latin typeface="Cambria Math" charset="0"/>
                      </a:rPr>
                      <m:t>(</m:t>
                    </m:r>
                    <m:r>
                      <a:rPr lang="en-US" sz="3600" b="0" i="1" dirty="0">
                        <a:latin typeface="Cambria Math" charset="0"/>
                      </a:rPr>
                      <m:t>𝑥</m:t>
                    </m:r>
                    <m:r>
                      <a:rPr lang="en-US" sz="3600" b="0" i="1" dirty="0">
                        <a:latin typeface="Cambria Math" charset="0"/>
                      </a:rPr>
                      <m:t>) =</m:t>
                    </m:r>
                    <m:f>
                      <m:fPr>
                        <m:ctrlPr>
                          <a:rPr lang="en-US" sz="3600" b="0" i="1" dirty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3600" b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l="-396" t="-1291" r="-1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Recall that a function’s </a:t>
                </a:r>
                <a:r>
                  <a:rPr lang="en-US" u="sng" dirty="0" smtClean="0"/>
                  <a:t>domain</a:t>
                </a:r>
                <a:r>
                  <a:rPr lang="en-US" dirty="0" smtClean="0"/>
                  <a:t> is the set of input values (or x values) feasible for the function. </a:t>
                </a:r>
              </a:p>
              <a:p>
                <a:pPr algn="ctr"/>
                <a:endParaRPr lang="en-US" sz="1200" dirty="0" smtClean="0"/>
              </a:p>
              <a:p>
                <a:pPr algn="ctr"/>
                <a:r>
                  <a:rPr lang="en-US" sz="3600" dirty="0" smtClean="0"/>
                  <a:t>The domain of a composite function must also consider the domains of its components.</a:t>
                </a:r>
                <a:endParaRPr lang="en-US" sz="3600" dirty="0" smtClean="0"/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charset="0"/>
                      </a:rPr>
                      <m:t>𝑓</m:t>
                    </m:r>
                    <m:r>
                      <a:rPr lang="en-US" sz="3600" b="0" i="1" dirty="0" smtClean="0">
                        <a:latin typeface="Cambria Math" charset="0"/>
                      </a:rPr>
                      <m:t>(</m:t>
                    </m:r>
                    <m:r>
                      <a:rPr lang="en-US" sz="3600" b="0" i="1" dirty="0" smtClean="0">
                        <a:latin typeface="Cambria Math" charset="0"/>
                      </a:rPr>
                      <m:t>𝑥</m:t>
                    </m:r>
                    <m:r>
                      <a:rPr lang="en-US" sz="3600" b="0" i="1" dirty="0" smtClean="0">
                        <a:latin typeface="Cambria Math" charset="0"/>
                      </a:rPr>
                      <m:t>) =</m:t>
                    </m:r>
                    <m:f>
                      <m:fPr>
                        <m:ctrlPr>
                          <a:rPr lang="en-US" sz="3600" b="0" i="1" dirty="0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charset="0"/>
                          </a:rPr>
                          <m:t>𝑥</m:t>
                        </m:r>
                        <m:r>
                          <a:rPr lang="en-US" sz="3600" b="0" i="1" dirty="0" smtClean="0">
                            <a:latin typeface="Cambria Math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3600" b="0" dirty="0" smtClean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dirty="0" smtClean="0">
                        <a:latin typeface="Cambria Math" charset="0"/>
                      </a:rPr>
                      <m:t>g</m:t>
                    </m:r>
                    <m:r>
                      <a:rPr lang="en-US" sz="3600" b="0" i="1" dirty="0">
                        <a:latin typeface="Cambria Math" charset="0"/>
                      </a:rPr>
                      <m:t>(</m:t>
                    </m:r>
                    <m:r>
                      <a:rPr lang="en-US" sz="3600" b="0" i="1" dirty="0">
                        <a:latin typeface="Cambria Math" charset="0"/>
                      </a:rPr>
                      <m:t>𝑥</m:t>
                    </m:r>
                    <m:r>
                      <a:rPr lang="en-US" sz="3600" b="0" i="1" dirty="0">
                        <a:latin typeface="Cambria Math" charset="0"/>
                      </a:rPr>
                      <m:t>) =</m:t>
                    </m:r>
                    <m:rad>
                      <m:radPr>
                        <m:degHide m:val="on"/>
                        <m:ctrlPr>
                          <a:rPr lang="en-US" sz="3600" b="0" i="1" dirty="0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sz="3600" b="0" i="1" dirty="0" smtClean="0">
                            <a:latin typeface="Cambria Math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3600" b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l="-396" t="-1291" r="-1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3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54920" y="1524318"/>
                <a:ext cx="7695027" cy="5194300"/>
              </a:xfrm>
            </p:spPr>
            <p:txBody>
              <a:bodyPr>
                <a:normAutofit lnSpcReduction="10000"/>
              </a:bodyPr>
              <a:lstStyle/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alt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=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𝟓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𝟏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𝑔</m:t>
                    </m:r>
                    <m:d>
                      <m:dPr>
                        <m:ctrlPr>
                          <a:rPr lang="en-US" alt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𝟑</m:t>
                        </m:r>
                      </m:sup>
                    </m:sSup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𝟏</m:t>
                    </m:r>
                  </m:oMath>
                </a14:m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, find each of the </a:t>
                </a:r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following and state the domain.</a:t>
                </a:r>
                <a:endParaRPr lang="en-US" altLang="en-US" sz="320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𝑔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)</m:t>
                    </m:r>
                    <m:d>
                      <m:dPr>
                        <m:ctrlP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sz="3600" b="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s-I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3600" b="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altLang="en-US" sz="3600" b="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altLang="en-US" sz="3600" b="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sz="3600" b="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s-I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𝑓</m:t>
                        </m:r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∘</m:t>
                        </m:r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sz="3600" b="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s-I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𝑔</m:t>
                        </m:r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∘</m:t>
                        </m:r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𝑓</m:t>
                        </m:r>
                      </m:e>
                    </m:d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b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8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54920" y="1524318"/>
                <a:ext cx="7695027" cy="5194300"/>
              </a:xfrm>
              <a:blipFill rotWithShape="0">
                <a:blip r:embed="rId3"/>
                <a:stretch>
                  <a:fillRect l="-633" t="-2230" r="-1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0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COMPOSITE FUNCTIONS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smtClean="0"/>
              <a:t>FUNCTIONS, EQUATIONS, &amp;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09387" cy="1371600"/>
          </a:xfrm>
        </p:spPr>
        <p:txBody>
          <a:bodyPr/>
          <a:lstStyle/>
          <a:p>
            <a:r>
              <a:rPr lang="en-US" dirty="0" smtClean="0"/>
              <a:t>COMPOSITE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810336"/>
                <a:ext cx="7692907" cy="4633921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A composite function is when an entire function replaces x in another function.</a:t>
                </a:r>
                <a:endParaRPr lang="en-US" baseline="30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</a:rPr>
                            <m:t>𝒇</m:t>
                          </m:r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∘</m:t>
                          </m:r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𝒇</m:t>
                      </m:r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𝒈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 smtClean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sz="3600" dirty="0" smtClean="0"/>
                  <a:t>If f(x)= x</a:t>
                </a:r>
                <a:r>
                  <a:rPr lang="en-US" sz="3600" baseline="30000" dirty="0" smtClean="0"/>
                  <a:t>3</a:t>
                </a:r>
                <a:r>
                  <a:rPr lang="en-US" sz="3600" dirty="0" smtClean="0"/>
                  <a:t> and g(x)= x+5,</a:t>
                </a:r>
              </a:p>
              <a:p>
                <a:pPr algn="ctr"/>
                <a:r>
                  <a:rPr lang="en-US" sz="3600" dirty="0" smtClean="0"/>
                  <a:t>what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charset="0"/>
                          </a:rPr>
                          <m:t>𝒇</m:t>
                        </m:r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∘</m:t>
                        </m:r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3600" dirty="0" smtClean="0"/>
                  <a:t>?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3600" i="1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charset="0"/>
                          </a:rPr>
                          <m:t>𝒇</m:t>
                        </m:r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∘</m:t>
                        </m:r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𝒈</m:t>
                        </m:r>
                      </m:e>
                    </m:d>
                    <m:d>
                      <m:dPr>
                        <m:ctrlP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3600" dirty="0" smtClean="0"/>
                  <a:t> = (x+5)</a:t>
                </a:r>
                <a:r>
                  <a:rPr lang="en-US" sz="3600" baseline="30000" dirty="0" smtClean="0"/>
                  <a:t>3</a:t>
                </a:r>
                <a:r>
                  <a:rPr lang="en-US" sz="3600" dirty="0" smtClean="0"/>
                  <a:t> </a:t>
                </a:r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810336"/>
                <a:ext cx="7692907" cy="4633921"/>
              </a:xfrm>
              <a:blipFill rotWithShape="0">
                <a:blip r:embed="rId2"/>
                <a:stretch>
                  <a:fillRect t="-1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5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09387" cy="1371600"/>
          </a:xfrm>
        </p:spPr>
        <p:txBody>
          <a:bodyPr/>
          <a:lstStyle/>
          <a:p>
            <a:r>
              <a:rPr lang="en-US" dirty="0" smtClean="0"/>
              <a:t>COMPOSITE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810336"/>
                <a:ext cx="7692907" cy="4633921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A composite function is when an entire function replaces x in another function.</a:t>
                </a:r>
                <a:endParaRPr lang="en-US" baseline="30000" dirty="0" smtClean="0"/>
              </a:p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𝒇</m:t>
                          </m:r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∘</m:t>
                          </m:r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𝒇</m:t>
                      </m:r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𝒈</m:t>
                      </m:r>
                      <m:d>
                        <m:d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sz="3600" dirty="0" smtClean="0"/>
                  <a:t>If f(x)=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 charset="0"/>
                          </a:rPr>
                          <m:t>𝟐</m:t>
                        </m:r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3600" dirty="0" smtClean="0"/>
                  <a:t> </a:t>
                </a:r>
                <a:r>
                  <a:rPr lang="en-US" sz="3600" dirty="0" smtClean="0"/>
                  <a:t>and g(x)= </a:t>
                </a:r>
                <a:r>
                  <a:rPr lang="en-US" sz="3600" dirty="0" smtClean="0"/>
                  <a:t>3x</a:t>
                </a:r>
                <a:r>
                  <a:rPr lang="en-US" sz="3600" baseline="30000" dirty="0" smtClean="0"/>
                  <a:t>2</a:t>
                </a:r>
                <a:r>
                  <a:rPr lang="en-US" sz="3600" dirty="0" smtClean="0"/>
                  <a:t> </a:t>
                </a:r>
                <a:r>
                  <a:rPr lang="en-US" sz="3600" dirty="0" smtClean="0"/>
                  <a:t>+ 7,</a:t>
                </a:r>
              </a:p>
              <a:p>
                <a:pPr algn="ctr"/>
                <a:r>
                  <a:rPr lang="en-US" sz="3600" dirty="0" smtClean="0"/>
                  <a:t>what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𝒈</m:t>
                        </m:r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∘</m:t>
                        </m:r>
                        <m:r>
                          <a:rPr lang="en-US" sz="3600" b="1" i="1" smtClean="0">
                            <a:solidFill>
                              <a:srgbClr val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𝒇</m:t>
                        </m:r>
                      </m:e>
                    </m:d>
                    <m:d>
                      <m:dPr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US" sz="3600" dirty="0" smtClean="0"/>
                  <a:t>? </a:t>
                </a:r>
                <a:endParaRPr lang="en-US" sz="3600" dirty="0" smtClean="0"/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810336"/>
                <a:ext cx="7692907" cy="4633921"/>
              </a:xfrm>
              <a:blipFill rotWithShape="0">
                <a:blip r:embed="rId2"/>
                <a:stretch>
                  <a:fillRect t="-1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8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>
            <a:normAutofit fontScale="90000"/>
          </a:bodyPr>
          <a:lstStyle/>
          <a:p>
            <a:r>
              <a:rPr lang="en-US" dirty="0"/>
              <a:t>COMPOSITE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600" dirty="0" smtClean="0">
                    <a:solidFill>
                      <a:srgbClr val="000000"/>
                    </a:solidFill>
                    <a:latin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36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𝒇</m:t>
                    </m:r>
                    <m:d>
                      <m:dPr>
                        <m:ctrlPr>
                          <a:rPr lang="en-US" altLang="en-US" sz="36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</m:d>
                    <m:r>
                      <a:rPr lang="en-US" altLang="en-US" sz="36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altLang="en-US" sz="36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en-US" sz="36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altLang="en-US" sz="36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altLang="en-US" sz="36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altLang="en-US" sz="36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𝟒</m:t>
                    </m:r>
                  </m:oMath>
                </a14:m>
                <a:r>
                  <a:rPr lang="en-US" altLang="en-US" sz="3600" dirty="0" smtClean="0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600" dirty="0" smtClean="0">
                    <a:solidFill>
                      <a:srgbClr val="000000"/>
                    </a:solidFill>
                    <a:latin typeface="Arial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36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𝒈</m:t>
                    </m:r>
                    <m:d>
                      <m:dPr>
                        <m:ctrlPr>
                          <a:rPr lang="en-US" altLang="en-US" sz="36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</m:d>
                    <m:r>
                      <a:rPr lang="en-US" altLang="en-US" sz="3600" i="1">
                        <a:solidFill>
                          <a:srgbClr val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US" altLang="en-US" sz="36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sz="3600" b="1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altLang="en-US" sz="3600" b="1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𝟐</m:t>
                            </m:r>
                            <m:r>
                              <a:rPr lang="en-US" altLang="en-US" sz="3600" b="1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𝒙</m:t>
                            </m:r>
                            <m:r>
                              <a:rPr lang="en-US" altLang="en-US" sz="3600" b="1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−</m:t>
                            </m:r>
                            <m:r>
                              <a:rPr lang="en-US" altLang="en-US" sz="3600" b="1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𝟔</m:t>
                            </m:r>
                          </m:e>
                        </m:d>
                      </m:e>
                      <m:sup>
                        <m:r>
                          <a:rPr lang="en-US" altLang="en-US" sz="3600" b="1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altLang="en-US" sz="360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600" dirty="0" smtClean="0">
                    <a:solidFill>
                      <a:srgbClr val="000000"/>
                    </a:solidFill>
                    <a:latin typeface="Arial" charset="0"/>
                  </a:rPr>
                  <a:t>Find 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𝒇</m:t>
                          </m:r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∘</m:t>
                          </m:r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sz="3600" dirty="0" smtClean="0">
                  <a:solidFill>
                    <a:srgbClr val="000000"/>
                  </a:solidFill>
                  <a:latin typeface="Arial" charset="0"/>
                  <a:ea typeface="Cambria Math" charset="0"/>
                  <a:cs typeface="Cambria Math" charset="0"/>
                </a:endParaRP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600" dirty="0" smtClean="0">
                    <a:solidFill>
                      <a:srgbClr val="000000"/>
                    </a:solidFill>
                    <a:latin typeface="Arial" charset="0"/>
                  </a:rPr>
                  <a:t>And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𝒈</m:t>
                          </m:r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∘</m:t>
                          </m:r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𝒇</m:t>
                          </m:r>
                        </m:e>
                      </m:d>
                      <m:d>
                        <m:d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altLang="en-US" sz="36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t="-1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09387" cy="1371600"/>
          </a:xfrm>
        </p:spPr>
        <p:txBody>
          <a:bodyPr/>
          <a:lstStyle/>
          <a:p>
            <a:r>
              <a:rPr lang="en-US" dirty="0" smtClean="0"/>
              <a:t>COMPOSITE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810336"/>
                <a:ext cx="7692907" cy="4633921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We can also decompose composite functions by breaking them into their parts.</a:t>
                </a:r>
                <a:endParaRPr lang="en-US" baseline="30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</a:rPr>
                            <m:t>𝒇</m:t>
                          </m:r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∘</m:t>
                          </m:r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𝒇</m:t>
                      </m:r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𝒈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 smtClean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charset="0"/>
                        </a:rPr>
                        <m:t>𝒉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latin typeface="Cambria Math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600" b="1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 charset="0"/>
                            </a:rPr>
                            <m:t>𝟑</m:t>
                          </m:r>
                          <m:r>
                            <a:rPr lang="en-US" sz="3600" b="1" i="1" smtClean="0">
                              <a:latin typeface="Cambria Math" charset="0"/>
                            </a:rPr>
                            <m:t>𝒙</m:t>
                          </m:r>
                          <m:r>
                            <a:rPr lang="en-US" sz="3600" b="1" i="1" smtClean="0">
                              <a:latin typeface="Cambria Math" charset="0"/>
                            </a:rPr>
                            <m:t>+</m:t>
                          </m:r>
                          <m:r>
                            <a:rPr lang="en-US" sz="3600" b="1" i="1" smtClean="0">
                              <a:latin typeface="Cambria Math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US" sz="3600" dirty="0" smtClean="0"/>
              </a:p>
              <a:p>
                <a:pPr algn="ctr"/>
                <a:r>
                  <a:rPr lang="en-US" dirty="0" smtClean="0"/>
                  <a:t>can be written as the composition of</a:t>
                </a:r>
                <a:r>
                  <a:rPr lang="is-IS" dirty="0" smtClean="0"/>
                  <a:t>…</a:t>
                </a:r>
              </a:p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charset="0"/>
                      </a:rPr>
                      <m:t>        </m:t>
                    </m:r>
                    <m:r>
                      <a:rPr lang="en-US" sz="3600" b="1" i="1" smtClean="0">
                        <a:latin typeface="Cambria Math" charset="0"/>
                      </a:rPr>
                      <m:t>𝒇</m:t>
                    </m:r>
                    <m:d>
                      <m:d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</m:d>
                    <m:r>
                      <a:rPr lang="en-US" sz="3600" b="1" i="1" smtClean="0"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2000" dirty="0" smtClean="0"/>
                  <a:t> 		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𝒈</m:t>
                    </m:r>
                    <m:d>
                      <m:dPr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</m:d>
                    <m:r>
                      <a:rPr lang="en-US" sz="3600" i="1">
                        <a:solidFill>
                          <a:srgbClr val="000000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2000" dirty="0" smtClean="0"/>
                  <a:t>	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810336"/>
                <a:ext cx="7692907" cy="4633921"/>
              </a:xfrm>
              <a:blipFill rotWithShape="0">
                <a:blip r:embed="rId2"/>
                <a:stretch>
                  <a:fillRect l="-396" t="-1447" r="-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94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09387" cy="1371600"/>
          </a:xfrm>
        </p:spPr>
        <p:txBody>
          <a:bodyPr/>
          <a:lstStyle/>
          <a:p>
            <a:r>
              <a:rPr lang="en-US" dirty="0" smtClean="0"/>
              <a:t>COMPOSITE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810336"/>
                <a:ext cx="7692907" cy="4633921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We can also decompose composite functions by breaking them into their parts.</a:t>
                </a:r>
                <a:endParaRPr lang="en-US" baseline="30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</a:rPr>
                            <m:t>𝒇</m:t>
                          </m:r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∘</m:t>
                          </m:r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𝒇</m:t>
                      </m:r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𝒈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</m:oMath>
                  </m:oMathPara>
                </a14:m>
                <a:endParaRPr lang="en-US" sz="3600" dirty="0" smtClean="0"/>
              </a:p>
              <a:p>
                <a:pPr algn="ctr"/>
                <a:endParaRPr lang="en-US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charset="0"/>
                        </a:rPr>
                        <m:t>𝒉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3600" b="1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600" b="1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1" i="1" smtClean="0">
                                      <a:latin typeface="Cambria Math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3600" b="1" i="1" smtClean="0">
                                      <a:latin typeface="Cambria Math" charset="0"/>
                                    </a:rPr>
                                    <m:t>𝟑</m:t>
                                  </m:r>
                                </m:sup>
                              </m:sSup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latin typeface="Cambria Math" charset="0"/>
                                </a:rPr>
                                <m:t>𝟓</m:t>
                              </m:r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latin typeface="Cambria Math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3600" dirty="0" smtClean="0"/>
              </a:p>
              <a:p>
                <a:pPr algn="ctr"/>
                <a:r>
                  <a:rPr lang="en-US" dirty="0" smtClean="0"/>
                  <a:t>can be written as the composition of</a:t>
                </a:r>
                <a:r>
                  <a:rPr lang="is-IS" dirty="0" smtClean="0"/>
                  <a:t>…</a:t>
                </a:r>
              </a:p>
              <a:p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charset="0"/>
                      </a:rPr>
                      <m:t>        </m:t>
                    </m:r>
                    <m:r>
                      <a:rPr lang="en-US" sz="3600" b="1" i="1" smtClean="0">
                        <a:latin typeface="Cambria Math" charset="0"/>
                      </a:rPr>
                      <m:t>𝒇</m:t>
                    </m:r>
                    <m:d>
                      <m:dPr>
                        <m:ctrlPr>
                          <a:rPr lang="en-US" sz="3600" b="1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latin typeface="Cambria Math" charset="0"/>
                          </a:rPr>
                          <m:t>𝒙</m:t>
                        </m:r>
                      </m:e>
                    </m:d>
                    <m:r>
                      <a:rPr lang="en-US" sz="3600" b="1" i="1" smtClean="0"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2000" dirty="0" smtClean="0"/>
                  <a:t> 		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𝒈</m:t>
                    </m:r>
                    <m:d>
                      <m:dPr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</m:d>
                    <m:r>
                      <a:rPr lang="en-US" sz="3600" i="1">
                        <a:solidFill>
                          <a:srgbClr val="000000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2000" dirty="0" smtClean="0"/>
                  <a:t>	</a:t>
                </a: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810336"/>
                <a:ext cx="7692907" cy="4633921"/>
              </a:xfrm>
              <a:blipFill rotWithShape="0">
                <a:blip r:embed="rId2"/>
                <a:stretch>
                  <a:fillRect l="-396" t="-1447" r="-3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29498"/>
            <a:ext cx="6109455" cy="9298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COMPOSITE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503" y="1418547"/>
            <a:ext cx="7620000" cy="485007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Determine whether the following functions are composite [</a:t>
            </a:r>
            <a:r>
              <a:rPr lang="en-US" sz="2800" i="1" dirty="0" smtClean="0">
                <a:solidFill>
                  <a:srgbClr val="92D050"/>
                </a:solidFill>
              </a:rPr>
              <a:t>f(</a:t>
            </a:r>
            <a:r>
              <a:rPr lang="en-US" sz="2400" i="1" dirty="0" smtClean="0">
                <a:solidFill>
                  <a:srgbClr val="FF0000"/>
                </a:solidFill>
              </a:rPr>
              <a:t>g(x)</a:t>
            </a:r>
            <a:r>
              <a:rPr lang="en-US" sz="2800" i="1" dirty="0" smtClean="0">
                <a:solidFill>
                  <a:srgbClr val="92D050"/>
                </a:solidFill>
              </a:rPr>
              <a:t>)</a:t>
            </a:r>
            <a:r>
              <a:rPr lang="en-US" sz="2800" dirty="0" smtClean="0"/>
              <a:t>]. </a:t>
            </a:r>
          </a:p>
          <a:p>
            <a:pPr algn="ctr"/>
            <a:r>
              <a:rPr lang="en-US" sz="2800" dirty="0" smtClean="0"/>
              <a:t>If so</a:t>
            </a:r>
            <a:r>
              <a:rPr lang="en-US" sz="2800" dirty="0" smtClean="0"/>
              <a:t>, decompose them into </a:t>
            </a:r>
            <a:r>
              <a:rPr lang="en-US" sz="2800" dirty="0" smtClean="0">
                <a:solidFill>
                  <a:srgbClr val="92D050"/>
                </a:solidFill>
              </a:rPr>
              <a:t>f(x</a:t>
            </a:r>
            <a:r>
              <a:rPr lang="en-US" sz="2800" dirty="0" smtClean="0">
                <a:solidFill>
                  <a:srgbClr val="92D050"/>
                </a:solidFill>
              </a:rPr>
              <a:t>)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g(x)</a:t>
            </a:r>
            <a:r>
              <a:rPr lang="en-US" sz="2800" dirty="0" smtClean="0"/>
              <a:t>.</a:t>
            </a:r>
            <a:endParaRPr lang="en-US" sz="4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6583" y="2895600"/>
            <a:ext cx="7620000" cy="3627120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100" dirty="0" smtClean="0"/>
          </a:p>
          <a:p>
            <a:r>
              <a:rPr lang="en-US" sz="5100" dirty="0" smtClean="0"/>
              <a:t>h(x) = 7x</a:t>
            </a:r>
            <a:r>
              <a:rPr lang="en-US" sz="5100" baseline="30000" dirty="0" smtClean="0"/>
              <a:t>2</a:t>
            </a:r>
            <a:r>
              <a:rPr lang="en-US" sz="5100" dirty="0" smtClean="0"/>
              <a:t> + 5x – 32	</a:t>
            </a:r>
          </a:p>
          <a:p>
            <a:endParaRPr lang="en-US" sz="5100" dirty="0" smtClean="0"/>
          </a:p>
          <a:p>
            <a:r>
              <a:rPr lang="en-US" sz="5100" dirty="0" smtClean="0"/>
              <a:t>j(x) = cos(x)	</a:t>
            </a:r>
          </a:p>
          <a:p>
            <a:endParaRPr lang="en-US" sz="5100" dirty="0" smtClean="0"/>
          </a:p>
          <a:p>
            <a:r>
              <a:rPr lang="en-US" sz="5100" dirty="0" smtClean="0"/>
              <a:t>k(x) = </a:t>
            </a:r>
            <a:r>
              <a:rPr lang="en-US" sz="5100" dirty="0" smtClean="0"/>
              <a:t>sin(x</a:t>
            </a:r>
            <a:r>
              <a:rPr lang="en-US" sz="5100" baseline="30000" dirty="0" smtClean="0"/>
              <a:t>2</a:t>
            </a:r>
            <a:r>
              <a:rPr lang="en-US" sz="5100" dirty="0" smtClean="0"/>
              <a:t>)</a:t>
            </a:r>
            <a:endParaRPr lang="en-US" sz="5100" dirty="0" smtClean="0"/>
          </a:p>
          <a:p>
            <a:endParaRPr lang="en-US" sz="5100" dirty="0" smtClean="0"/>
          </a:p>
          <a:p>
            <a:r>
              <a:rPr lang="en-US" sz="5100" dirty="0" smtClean="0"/>
              <a:t>	</a:t>
            </a:r>
          </a:p>
          <a:p>
            <a:r>
              <a:rPr lang="en-US" sz="5100" dirty="0"/>
              <a:t>	</a:t>
            </a:r>
            <a:r>
              <a:rPr lang="en-US" sz="5100" dirty="0" smtClean="0"/>
              <a:t>l(x) = (x + 4)</a:t>
            </a:r>
            <a:r>
              <a:rPr lang="en-US" sz="5100" baseline="30000" dirty="0" smtClean="0"/>
              <a:t>2</a:t>
            </a:r>
          </a:p>
          <a:p>
            <a:endParaRPr lang="en-US" sz="5100" baseline="30000" dirty="0" smtClean="0"/>
          </a:p>
          <a:p>
            <a:endParaRPr lang="en-US" sz="5100" baseline="30000" dirty="0" smtClean="0"/>
          </a:p>
          <a:p>
            <a:r>
              <a:rPr lang="en-US" sz="5100" dirty="0" smtClean="0"/>
              <a:t>m(x) = x</a:t>
            </a:r>
            <a:r>
              <a:rPr lang="en-US" sz="5100" baseline="30000" dirty="0" smtClean="0"/>
              <a:t>3</a:t>
            </a:r>
            <a:r>
              <a:rPr lang="en-US" sz="5100" dirty="0" smtClean="0"/>
              <a:t> – 2x + 8</a:t>
            </a:r>
            <a:endParaRPr lang="en-US" sz="5100" baseline="30000" dirty="0" smtClean="0"/>
          </a:p>
          <a:p>
            <a:endParaRPr lang="en-US" sz="5100" baseline="30000" dirty="0" smtClean="0"/>
          </a:p>
          <a:p>
            <a:r>
              <a:rPr lang="en-US" sz="5100" dirty="0" smtClean="0"/>
              <a:t>	n(x) = </a:t>
            </a:r>
            <a:r>
              <a:rPr lang="en-US" sz="5100" dirty="0" smtClean="0"/>
              <a:t>cos</a:t>
            </a:r>
            <a:r>
              <a:rPr lang="en-US" sz="5100" baseline="30000" dirty="0" smtClean="0"/>
              <a:t>3</a:t>
            </a:r>
            <a:r>
              <a:rPr lang="en-US" sz="5100" dirty="0" smtClean="0"/>
              <a:t>(x)</a:t>
            </a:r>
            <a:endParaRPr lang="en-US" sz="5100" dirty="0" smtClean="0"/>
          </a:p>
          <a:p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29498"/>
            <a:ext cx="6109455" cy="9298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COMPOSITE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503" y="1418547"/>
            <a:ext cx="7620000" cy="485007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Determine whether the following functions are composite [</a:t>
            </a:r>
            <a:r>
              <a:rPr lang="en-US" sz="2800" i="1" dirty="0" smtClean="0">
                <a:solidFill>
                  <a:srgbClr val="92D050"/>
                </a:solidFill>
              </a:rPr>
              <a:t>f(</a:t>
            </a:r>
            <a:r>
              <a:rPr lang="en-US" sz="2400" i="1" dirty="0" smtClean="0">
                <a:solidFill>
                  <a:srgbClr val="FF0000"/>
                </a:solidFill>
              </a:rPr>
              <a:t>g(x)</a:t>
            </a:r>
            <a:r>
              <a:rPr lang="en-US" sz="2800" i="1" dirty="0" smtClean="0">
                <a:solidFill>
                  <a:srgbClr val="92D050"/>
                </a:solidFill>
              </a:rPr>
              <a:t>)</a:t>
            </a:r>
            <a:r>
              <a:rPr lang="en-US" sz="2800" dirty="0" smtClean="0"/>
              <a:t>]. </a:t>
            </a:r>
          </a:p>
          <a:p>
            <a:pPr algn="ctr"/>
            <a:r>
              <a:rPr lang="en-US" sz="2800" dirty="0" smtClean="0"/>
              <a:t>If so</a:t>
            </a:r>
            <a:r>
              <a:rPr lang="en-US" sz="2800" dirty="0" smtClean="0"/>
              <a:t>, decompose them into </a:t>
            </a:r>
            <a:r>
              <a:rPr lang="en-US" sz="2800" dirty="0" smtClean="0">
                <a:solidFill>
                  <a:srgbClr val="92D050"/>
                </a:solidFill>
              </a:rPr>
              <a:t>f(x</a:t>
            </a:r>
            <a:r>
              <a:rPr lang="en-US" sz="2800" dirty="0" smtClean="0">
                <a:solidFill>
                  <a:srgbClr val="92D050"/>
                </a:solidFill>
              </a:rPr>
              <a:t>)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g(x)</a:t>
            </a:r>
            <a:r>
              <a:rPr lang="en-US" sz="2800" dirty="0" smtClean="0"/>
              <a:t>.</a:t>
            </a:r>
            <a:endParaRPr lang="en-US" sz="4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6583" y="2895600"/>
            <a:ext cx="7620000" cy="3627120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5100" dirty="0" smtClean="0"/>
          </a:p>
          <a:p>
            <a:r>
              <a:rPr lang="en-US" sz="5100" dirty="0" smtClean="0"/>
              <a:t>h(x) = 7x</a:t>
            </a:r>
            <a:r>
              <a:rPr lang="en-US" sz="5100" baseline="30000" dirty="0" smtClean="0"/>
              <a:t>2</a:t>
            </a:r>
            <a:r>
              <a:rPr lang="en-US" sz="5100" dirty="0" smtClean="0"/>
              <a:t> + 5x – 32	</a:t>
            </a:r>
          </a:p>
          <a:p>
            <a:endParaRPr lang="en-US" sz="5100" dirty="0" smtClean="0"/>
          </a:p>
          <a:p>
            <a:r>
              <a:rPr lang="en-US" sz="5100" dirty="0" smtClean="0"/>
              <a:t>j(x) = cos(x)	</a:t>
            </a:r>
          </a:p>
          <a:p>
            <a:endParaRPr lang="en-US" sz="5100" dirty="0" smtClean="0"/>
          </a:p>
          <a:p>
            <a:r>
              <a:rPr lang="en-US" sz="5100" u="sng" dirty="0" smtClean="0"/>
              <a:t>k(x) = </a:t>
            </a:r>
            <a:r>
              <a:rPr lang="en-US" sz="5100" u="sng" dirty="0" smtClean="0"/>
              <a:t>sin(x</a:t>
            </a:r>
            <a:r>
              <a:rPr lang="en-US" sz="5100" u="sng" baseline="30000" dirty="0" smtClean="0"/>
              <a:t>2</a:t>
            </a:r>
            <a:r>
              <a:rPr lang="en-US" sz="5100" u="sng" dirty="0" smtClean="0"/>
              <a:t>)</a:t>
            </a:r>
            <a:endParaRPr lang="en-US" sz="5100" u="sng" dirty="0" smtClean="0"/>
          </a:p>
          <a:p>
            <a:endParaRPr lang="en-US" sz="5100" dirty="0" smtClean="0"/>
          </a:p>
          <a:p>
            <a:r>
              <a:rPr lang="en-US" sz="5100" dirty="0" smtClean="0"/>
              <a:t>	</a:t>
            </a:r>
          </a:p>
          <a:p>
            <a:r>
              <a:rPr lang="en-US" sz="5100" dirty="0"/>
              <a:t>	</a:t>
            </a:r>
            <a:r>
              <a:rPr lang="en-US" sz="5100" u="sng" dirty="0" smtClean="0"/>
              <a:t>l(x) = (x + 4)</a:t>
            </a:r>
            <a:r>
              <a:rPr lang="en-US" sz="5100" u="sng" baseline="30000" dirty="0" smtClean="0"/>
              <a:t>2</a:t>
            </a:r>
          </a:p>
          <a:p>
            <a:endParaRPr lang="en-US" sz="5100" baseline="30000" dirty="0" smtClean="0"/>
          </a:p>
          <a:p>
            <a:endParaRPr lang="en-US" sz="5100" baseline="30000" dirty="0" smtClean="0"/>
          </a:p>
          <a:p>
            <a:r>
              <a:rPr lang="en-US" sz="5100" dirty="0" smtClean="0"/>
              <a:t>m(x) = x</a:t>
            </a:r>
            <a:r>
              <a:rPr lang="en-US" sz="5100" baseline="30000" dirty="0" smtClean="0"/>
              <a:t>3</a:t>
            </a:r>
            <a:r>
              <a:rPr lang="en-US" sz="5100" dirty="0" smtClean="0"/>
              <a:t> – 2x + 8</a:t>
            </a:r>
            <a:endParaRPr lang="en-US" sz="5100" baseline="30000" dirty="0" smtClean="0"/>
          </a:p>
          <a:p>
            <a:endParaRPr lang="en-US" sz="5100" baseline="30000" dirty="0" smtClean="0"/>
          </a:p>
          <a:p>
            <a:r>
              <a:rPr lang="en-US" sz="5100" dirty="0" smtClean="0"/>
              <a:t>	</a:t>
            </a:r>
            <a:r>
              <a:rPr lang="en-US" sz="5100" u="sng" dirty="0" smtClean="0"/>
              <a:t>n(x) = </a:t>
            </a:r>
            <a:r>
              <a:rPr lang="en-US" sz="5100" u="sng" dirty="0" smtClean="0"/>
              <a:t>cos</a:t>
            </a:r>
            <a:r>
              <a:rPr lang="en-US" sz="5100" u="sng" baseline="30000" dirty="0" smtClean="0"/>
              <a:t>3</a:t>
            </a:r>
            <a:r>
              <a:rPr lang="en-US" sz="5100" u="sng" dirty="0" smtClean="0"/>
              <a:t>(x)</a:t>
            </a:r>
            <a:endParaRPr lang="en-US" sz="5100" u="sng" dirty="0" smtClean="0"/>
          </a:p>
          <a:p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1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8555</TotalTime>
  <Words>275</Words>
  <Application>Microsoft Macintosh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Black</vt:lpstr>
      <vt:lpstr>Calibri</vt:lpstr>
      <vt:lpstr>Cambria Math</vt:lpstr>
      <vt:lpstr>Arial</vt:lpstr>
      <vt:lpstr>Essential</vt:lpstr>
      <vt:lpstr>PowerPoint Presentation</vt:lpstr>
      <vt:lpstr>FUNCTIONS, EQUATIONS, &amp; GRAPHS</vt:lpstr>
      <vt:lpstr>COMPOSITE FUNCTIONS</vt:lpstr>
      <vt:lpstr>COMPOSITE FUNCTIONS</vt:lpstr>
      <vt:lpstr>COMPOSITE FUNCTIONS</vt:lpstr>
      <vt:lpstr>COMPOSITE FUNCTIONS</vt:lpstr>
      <vt:lpstr>COMPOSITE FUNCTIONS</vt:lpstr>
      <vt:lpstr>COMPOSITE FUNCTIONS</vt:lpstr>
      <vt:lpstr>COMPOSITE FUNCTIONS</vt:lpstr>
      <vt:lpstr>DOMAIN</vt:lpstr>
      <vt:lpstr>DOMAIN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94</cp:revision>
  <dcterms:created xsi:type="dcterms:W3CDTF">2014-08-15T16:50:20Z</dcterms:created>
  <dcterms:modified xsi:type="dcterms:W3CDTF">2017-09-26T13:04:52Z</dcterms:modified>
</cp:coreProperties>
</file>