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2"/>
  </p:notesMasterIdLst>
  <p:sldIdLst>
    <p:sldId id="257" r:id="rId2"/>
    <p:sldId id="260" r:id="rId3"/>
    <p:sldId id="259" r:id="rId4"/>
    <p:sldId id="281" r:id="rId5"/>
    <p:sldId id="282" r:id="rId6"/>
    <p:sldId id="283" r:id="rId7"/>
    <p:sldId id="284" r:id="rId8"/>
    <p:sldId id="286" r:id="rId9"/>
    <p:sldId id="285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6"/>
    <p:restoredTop sz="91445"/>
  </p:normalViewPr>
  <p:slideViewPr>
    <p:cSldViewPr snapToGrid="0" snapToObjects="1">
      <p:cViewPr>
        <p:scale>
          <a:sx n="78" d="100"/>
          <a:sy n="78" d="100"/>
        </p:scale>
        <p:origin x="432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5879B-F103-CD40-9FE4-E845A676453A}" type="datetimeFigureOut">
              <a:rPr lang="en-US" smtClean="0"/>
              <a:t>8/23/17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1682-F9CC-F947-A06A-D9B965AD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9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23,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23,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23,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23,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78"/>
            <a:ext cx="5791200" cy="986765"/>
          </a:xfrm>
        </p:spPr>
        <p:txBody>
          <a:bodyPr/>
          <a:lstStyle/>
          <a:p>
            <a:r>
              <a:rPr lang="en-US" dirty="0" smtClean="0"/>
              <a:t>Bell ringer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1507"/>
            <a:ext cx="8229600" cy="487359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Write an inequality to represent each graph below. [Use x as the variable]</a:t>
            </a:r>
          </a:p>
          <a:p>
            <a:r>
              <a:rPr lang="en-US" sz="3200" dirty="0" smtClean="0"/>
              <a:t>         </a:t>
            </a:r>
            <a:r>
              <a:rPr lang="en-US" sz="4000" dirty="0" smtClean="0"/>
              <a:t>1. </a:t>
            </a:r>
          </a:p>
          <a:p>
            <a:endParaRPr lang="en-US" sz="18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    2.</a:t>
            </a:r>
          </a:p>
          <a:p>
            <a:endParaRPr lang="en-US" dirty="0" smtClean="0"/>
          </a:p>
          <a:p>
            <a:r>
              <a:rPr lang="en-US" sz="4000" dirty="0" smtClean="0"/>
              <a:t>       3.</a:t>
            </a:r>
            <a:endParaRPr lang="en-US" sz="4000" dirty="0"/>
          </a:p>
          <a:p>
            <a:endParaRPr lang="en-US" sz="4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rgbClr val="00B050"/>
                </a:solidFill>
              </a:rPr>
              <a:t>GREEN</a:t>
            </a:r>
            <a:endParaRPr lang="en-US" sz="2800" b="1" dirty="0">
              <a:solidFill>
                <a:srgbClr val="00B050"/>
              </a:solidFill>
            </a:endParaRPr>
          </a:p>
        </p:txBody>
      </p:sp>
      <p:pic>
        <p:nvPicPr>
          <p:cNvPr id="7170" name="Picture 2" descr="ttps://quesbook-uploads.s3.amazonaws.com/production/content_images/0a3df06f-f27d-4848-a215-bffe6bd9a606_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7"/>
          <a:stretch/>
        </p:blipFill>
        <p:spPr bwMode="auto">
          <a:xfrm>
            <a:off x="2204357" y="2650233"/>
            <a:ext cx="4191000" cy="350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26571" y="1574800"/>
                <a:ext cx="8392885" cy="4525963"/>
              </a:xfrm>
            </p:spPr>
            <p:txBody>
              <a:bodyPr>
                <a:normAutofit/>
              </a:bodyPr>
              <a:lstStyle/>
              <a:p>
                <a:pPr marL="457200" marR="0" lvl="0" indent="-4572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Veronica says that for the graph below</a:t>
                </a:r>
                <a:r>
                  <a:rPr lang="en-US" smtClean="0"/>
                  <a:t>, the domain </a:t>
                </a:r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0&lt;</m:t>
                    </m:r>
                    <m:r>
                      <a:rPr lang="en-US" i="1" dirty="0" smtClean="0">
                        <a:latin typeface="Cambria Math" charset="0"/>
                      </a:rPr>
                      <m:t>𝑥</m:t>
                    </m:r>
                    <m:r>
                      <a:rPr lang="en-US" i="1" dirty="0" smtClean="0">
                        <a:latin typeface="Cambria Math" charset="0"/>
                      </a:rPr>
                      <m:t>&lt;4</m:t>
                    </m:r>
                  </m:oMath>
                </a14:m>
                <a:r>
                  <a:rPr lang="en-US" dirty="0" smtClean="0"/>
                  <a:t> and the range is</a:t>
                </a:r>
              </a:p>
              <a:p>
                <a:pPr marL="457200" marR="0" lvl="0" indent="-45720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charset="0"/>
                      </a:rPr>
                      <m:t>−4&lt;</m:t>
                    </m:r>
                    <m:r>
                      <a:rPr lang="en-US" i="1" dirty="0" smtClean="0">
                        <a:latin typeface="Cambria Math" charset="0"/>
                      </a:rPr>
                      <m:t>𝑦</m:t>
                    </m:r>
                    <m:r>
                      <a:rPr lang="en-US" i="1" dirty="0" smtClean="0">
                        <a:latin typeface="Cambria Math" charset="0"/>
                      </a:rPr>
                      <m:t>&lt;4</m:t>
                    </m:r>
                  </m:oMath>
                </a14:m>
                <a:r>
                  <a:rPr lang="en-US" dirty="0" smtClean="0"/>
                  <a:t>. Is she correct? Explain why or why not. The write the correct domain and range in interval notation.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26571" y="1574800"/>
                <a:ext cx="8392885" cy="4525963"/>
              </a:xfrm>
              <a:blipFill rotWithShape="0">
                <a:blip r:embed="rId2"/>
                <a:stretch>
                  <a:fillRect t="-1346" r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orange-raffle-ticket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794" y="321418"/>
            <a:ext cx="1688954" cy="1253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92514" y="321418"/>
            <a:ext cx="2184400" cy="522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i="1" dirty="0" smtClean="0">
                <a:solidFill>
                  <a:schemeClr val="tx2"/>
                </a:solidFill>
              </a:rPr>
              <a:t>RED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109" y="3825371"/>
            <a:ext cx="3020323" cy="300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7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14643geometry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3" b="1410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DOMAIN &amp; RANGE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41951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62707" y="1574801"/>
            <a:ext cx="7695027" cy="111941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 smtClean="0"/>
              <a:t>There are various ways to represent finite and </a:t>
            </a:r>
            <a:r>
              <a:rPr lang="en-US" sz="3200" smtClean="0"/>
              <a:t>infinite intervals.</a:t>
            </a:r>
            <a:endParaRPr lang="en-US" sz="3200" dirty="0" smtClean="0"/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880" y="2744698"/>
            <a:ext cx="7090680" cy="32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3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62707" y="1574801"/>
            <a:ext cx="7695027" cy="111941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 smtClean="0"/>
              <a:t>There are various ways to represent </a:t>
            </a:r>
            <a:r>
              <a:rPr lang="en-US" sz="3200" u="sng" dirty="0" smtClean="0"/>
              <a:t>finite</a:t>
            </a:r>
            <a:r>
              <a:rPr lang="en-US" sz="3200" dirty="0" smtClean="0"/>
              <a:t> and infinite intervals.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6357"/>
            <a:ext cx="9144000" cy="2346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3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62707" y="1574801"/>
            <a:ext cx="7695027" cy="111941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 smtClean="0"/>
              <a:t>There are various ways to represent finite and </a:t>
            </a:r>
            <a:r>
              <a:rPr lang="en-US" sz="3200" u="sng" dirty="0"/>
              <a:t>infinite</a:t>
            </a:r>
            <a:r>
              <a:rPr lang="en-US" sz="3200" dirty="0" smtClean="0"/>
              <a:t> intervals.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4698"/>
            <a:ext cx="9144000" cy="257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2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41296"/>
          </a:xfrm>
        </p:spPr>
        <p:txBody>
          <a:bodyPr/>
          <a:lstStyle/>
          <a:p>
            <a:r>
              <a:rPr lang="en-US" dirty="0" smtClean="0"/>
              <a:t>INTERVALS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17" y="1094014"/>
            <a:ext cx="8671983" cy="5225143"/>
          </a:xfrm>
        </p:spPr>
      </p:pic>
    </p:spTree>
    <p:extLst>
      <p:ext uri="{BB962C8B-B14F-4D97-AF65-F5344CB8AC3E}">
        <p14:creationId xmlns:p14="http://schemas.microsoft.com/office/powerpoint/2010/main" val="63248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&amp; RANGE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640114"/>
            <a:ext cx="5103306" cy="4525963"/>
          </a:xfrm>
        </p:spPr>
        <p:txBody>
          <a:bodyPr>
            <a:normAutofit lnSpcReduction="10000"/>
          </a:bodyPr>
          <a:lstStyle/>
          <a:p>
            <a:pPr algn="ctr"/>
            <a:endParaRPr lang="en-US" sz="1050" dirty="0"/>
          </a:p>
          <a:p>
            <a:pPr algn="ctr"/>
            <a:r>
              <a:rPr lang="en-US" sz="3200" dirty="0" smtClean="0"/>
              <a:t>The set of all input/independent values (</a:t>
            </a:r>
            <a:r>
              <a:rPr lang="en-US" sz="3200" i="1" dirty="0" smtClean="0"/>
              <a:t>typically the </a:t>
            </a:r>
            <a:r>
              <a:rPr lang="en-US" sz="3200" i="1" dirty="0" smtClean="0">
                <a:solidFill>
                  <a:srgbClr val="FF0000"/>
                </a:solidFill>
              </a:rPr>
              <a:t>x values</a:t>
            </a:r>
            <a:r>
              <a:rPr lang="en-US" sz="3200" dirty="0" smtClean="0"/>
              <a:t>) is called the </a:t>
            </a:r>
            <a:r>
              <a:rPr lang="en-US" sz="3200" i="1" u="sng" dirty="0" smtClean="0"/>
              <a:t>domain</a:t>
            </a:r>
            <a:r>
              <a:rPr lang="en-US" sz="3200" dirty="0" smtClean="0"/>
              <a:t>.</a:t>
            </a:r>
          </a:p>
          <a:p>
            <a:pPr algn="ctr"/>
            <a:endParaRPr lang="en-US" sz="1050" dirty="0" smtClean="0"/>
          </a:p>
          <a:p>
            <a:pPr algn="ctr"/>
            <a:r>
              <a:rPr lang="en-US" sz="3200" dirty="0" smtClean="0"/>
              <a:t>The set of all output/dependent values (</a:t>
            </a:r>
            <a:r>
              <a:rPr lang="en-US" sz="3200" i="1" dirty="0" smtClean="0"/>
              <a:t>typically the </a:t>
            </a:r>
            <a:r>
              <a:rPr lang="en-US" sz="3200" i="1" dirty="0" smtClean="0">
                <a:solidFill>
                  <a:srgbClr val="FF0000"/>
                </a:solidFill>
              </a:rPr>
              <a:t>y values</a:t>
            </a:r>
            <a:r>
              <a:rPr lang="en-US" sz="3200" dirty="0" smtClean="0"/>
              <a:t>) is called the </a:t>
            </a:r>
            <a:r>
              <a:rPr lang="en-US" sz="3200" i="1" u="sng" dirty="0" smtClean="0"/>
              <a:t>range</a:t>
            </a:r>
            <a:r>
              <a:rPr lang="en-US" sz="3200" dirty="0" smtClean="0"/>
              <a:t>.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357" y="1051898"/>
            <a:ext cx="2345553" cy="234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3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&amp; RANGE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640114"/>
            <a:ext cx="5103306" cy="4525963"/>
          </a:xfrm>
        </p:spPr>
        <p:txBody>
          <a:bodyPr>
            <a:normAutofit lnSpcReduction="10000"/>
          </a:bodyPr>
          <a:lstStyle/>
          <a:p>
            <a:pPr algn="ctr"/>
            <a:endParaRPr lang="en-US" sz="1050" dirty="0"/>
          </a:p>
          <a:p>
            <a:pPr algn="ctr"/>
            <a:r>
              <a:rPr lang="en-US" sz="3200" dirty="0" smtClean="0"/>
              <a:t>The set of all input/independent values (</a:t>
            </a:r>
            <a:r>
              <a:rPr lang="en-US" sz="3200" i="1" dirty="0" smtClean="0"/>
              <a:t>typically the </a:t>
            </a:r>
            <a:r>
              <a:rPr lang="en-US" sz="3200" i="1" dirty="0" smtClean="0">
                <a:solidFill>
                  <a:srgbClr val="FF0000"/>
                </a:solidFill>
              </a:rPr>
              <a:t>x values</a:t>
            </a:r>
            <a:r>
              <a:rPr lang="en-US" sz="3200" dirty="0" smtClean="0"/>
              <a:t>) is called the </a:t>
            </a:r>
            <a:r>
              <a:rPr lang="en-US" sz="3200" i="1" u="sng" dirty="0" smtClean="0"/>
              <a:t>domain</a:t>
            </a:r>
            <a:r>
              <a:rPr lang="en-US" sz="3200" dirty="0" smtClean="0"/>
              <a:t>.</a:t>
            </a:r>
          </a:p>
          <a:p>
            <a:pPr algn="ctr"/>
            <a:endParaRPr lang="en-US" sz="1050" dirty="0" smtClean="0"/>
          </a:p>
          <a:p>
            <a:pPr algn="ctr"/>
            <a:r>
              <a:rPr lang="en-US" sz="3200" dirty="0" smtClean="0"/>
              <a:t>The set of all output/dependent values (</a:t>
            </a:r>
            <a:r>
              <a:rPr lang="en-US" sz="3200" i="1" dirty="0" smtClean="0"/>
              <a:t>typically the </a:t>
            </a:r>
            <a:r>
              <a:rPr lang="en-US" sz="3200" i="1" dirty="0" smtClean="0">
                <a:solidFill>
                  <a:srgbClr val="FF0000"/>
                </a:solidFill>
              </a:rPr>
              <a:t>y values</a:t>
            </a:r>
            <a:r>
              <a:rPr lang="en-US" sz="3200" dirty="0" smtClean="0"/>
              <a:t>) is called the </a:t>
            </a:r>
            <a:r>
              <a:rPr lang="en-US" sz="3200" i="1" u="sng" dirty="0" smtClean="0"/>
              <a:t>range</a:t>
            </a:r>
            <a:r>
              <a:rPr lang="en-US" sz="3200" dirty="0" smtClean="0"/>
              <a:t>.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686" y="1051898"/>
            <a:ext cx="2285656" cy="229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6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88854"/>
          </a:xfrm>
        </p:spPr>
        <p:txBody>
          <a:bodyPr/>
          <a:lstStyle/>
          <a:p>
            <a:r>
              <a:rPr lang="en-US" dirty="0" smtClean="0"/>
              <a:t>DOMAIN &amp; RANGE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76051" y="1341572"/>
            <a:ext cx="8410749" cy="4525963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State the domain and range of each graph below. You may use whichever representation makes the most sense to you.</a:t>
            </a:r>
          </a:p>
          <a:p>
            <a:pPr algn="ctr"/>
            <a:endParaRPr lang="en-US" sz="3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14" y="2912064"/>
            <a:ext cx="2628900" cy="2628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124" y="2912064"/>
            <a:ext cx="2616200" cy="2628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963" y="2912064"/>
            <a:ext cx="2616200" cy="26289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rgbClr val="00B050"/>
                </a:solidFill>
              </a:rPr>
              <a:t>GREEN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4794</TotalTime>
  <Words>245</Words>
  <Application>Microsoft Macintosh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Black</vt:lpstr>
      <vt:lpstr>Calibri</vt:lpstr>
      <vt:lpstr>Cambria Math</vt:lpstr>
      <vt:lpstr>Arial</vt:lpstr>
      <vt:lpstr>Essential</vt:lpstr>
      <vt:lpstr>Bell ringer</vt:lpstr>
      <vt:lpstr>FUNCTIONS</vt:lpstr>
      <vt:lpstr>INTERVALS</vt:lpstr>
      <vt:lpstr>INTERVALS</vt:lpstr>
      <vt:lpstr>INTERVALS</vt:lpstr>
      <vt:lpstr>INTERVALS</vt:lpstr>
      <vt:lpstr>DOMAIN &amp; RANGE</vt:lpstr>
      <vt:lpstr>DOMAIN &amp; RANGE</vt:lpstr>
      <vt:lpstr>DOMAIN &amp; RANGE</vt:lpstr>
      <vt:lpstr>EXIT TICKET</vt:lpstr>
    </vt:vector>
  </TitlesOfParts>
  <Company>University of Central Florida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</dc:title>
  <dc:creator>McKenna Phillips</dc:creator>
  <cp:lastModifiedBy>PHILLIPS, IDA M</cp:lastModifiedBy>
  <cp:revision>50</cp:revision>
  <dcterms:created xsi:type="dcterms:W3CDTF">2014-08-15T16:50:20Z</dcterms:created>
  <dcterms:modified xsi:type="dcterms:W3CDTF">2017-08-23T22:51:29Z</dcterms:modified>
</cp:coreProperties>
</file>