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1"/>
  </p:notesMasterIdLst>
  <p:sldIdLst>
    <p:sldId id="257" r:id="rId2"/>
    <p:sldId id="260" r:id="rId3"/>
    <p:sldId id="315" r:id="rId4"/>
    <p:sldId id="313" r:id="rId5"/>
    <p:sldId id="314" r:id="rId6"/>
    <p:sldId id="316" r:id="rId7"/>
    <p:sldId id="317" r:id="rId8"/>
    <p:sldId id="31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6"/>
    <p:restoredTop sz="91445"/>
  </p:normalViewPr>
  <p:slideViewPr>
    <p:cSldViewPr snapToGrid="0" snapToObjects="1">
      <p:cViewPr>
        <p:scale>
          <a:sx n="75" d="100"/>
          <a:sy n="75" d="100"/>
        </p:scale>
        <p:origin x="512" y="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5879B-F103-CD40-9FE4-E845A676453A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71682-F9CC-F947-A06A-D9B965AD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9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October 19,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October 19,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October 19,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October 19,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October 19,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October 19,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October 19,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October 19,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October 19,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October 19,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October 19,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October 19,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google.com/url?sa=i&amp;rct=j&amp;q=&amp;esrc=s&amp;source=images&amp;cd=&amp;cad=rja&amp;uact=8&amp;ved=0ahUKEwjQ8ISui__WAhWKMSYKHb-HBrsQjRwIBw&amp;url=https%3A%2F%2Fmathbitsnotebook.com%2FAlgebra1%2FSystems%2FSYlinearQuadraticGraph.html&amp;psig=AOvVaw3DugDvmU-yMCYB0i4bI_7j&amp;ust=1508585027498770" TargetMode="External"/><Relationship Id="rId3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778"/>
            <a:ext cx="5791200" cy="986765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10243" y="1551214"/>
                <a:ext cx="8376557" cy="4735286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4000" dirty="0" smtClean="0"/>
                  <a:t>Which part of the quadratic formula determines whether there will be </a:t>
                </a:r>
                <a:r>
                  <a:rPr lang="en-US" sz="4000" u="sng" dirty="0" smtClean="0"/>
                  <a:t>real</a:t>
                </a:r>
                <a:r>
                  <a:rPr lang="en-US" sz="4000" dirty="0" smtClean="0"/>
                  <a:t> or </a:t>
                </a:r>
                <a:r>
                  <a:rPr lang="en-US" sz="4000" u="sng" dirty="0" smtClean="0"/>
                  <a:t>complex</a:t>
                </a:r>
                <a:r>
                  <a:rPr lang="en-US" sz="4000" dirty="0" smtClean="0"/>
                  <a:t> solutions?</a:t>
                </a:r>
                <a:endParaRPr lang="en-US" sz="4000" dirty="0" smtClean="0"/>
              </a:p>
              <a:p>
                <a:pPr algn="ctr"/>
                <a:endParaRPr lang="en-US" sz="4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latin typeface="Cambria Math" charset="0"/>
                        </a:rPr>
                        <m:t>𝒙</m:t>
                      </m:r>
                      <m:r>
                        <a:rPr lang="en-US" sz="4800" b="1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</m:t>
                          </m:r>
                          <m:r>
                            <a:rPr lang="en-US" sz="48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𝒃</m:t>
                          </m:r>
                          <m:r>
                            <a:rPr lang="en-US" sz="48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4800" b="1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4800" b="1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800" b="1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𝒃</m:t>
                                  </m:r>
                                </m:e>
                                <m:sup>
                                  <m:r>
                                    <a:rPr lang="en-US" sz="4800" b="1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800" b="1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−</m:t>
                              </m:r>
                              <m:r>
                                <a:rPr lang="en-US" sz="4800" b="1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𝟒</m:t>
                              </m:r>
                              <m:r>
                                <a:rPr lang="en-US" sz="4800" b="1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𝒂𝒄</m:t>
                              </m:r>
                            </m:e>
                          </m:rad>
                        </m:num>
                        <m:den>
                          <m:r>
                            <a:rPr lang="en-US" sz="48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𝟐</m:t>
                          </m:r>
                          <m:r>
                            <a:rPr lang="en-US" sz="48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  <a:p>
                <a:endParaRPr lang="en-US" sz="40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0243" y="1551214"/>
                <a:ext cx="8376557" cy="4735286"/>
              </a:xfrm>
              <a:blipFill rotWithShape="0">
                <a:blip r:embed="rId2"/>
                <a:stretch>
                  <a:fillRect l="-2620" t="-2317" r="-4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14643geometry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03" b="14103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SYSTEMS OF EQUATIONS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419514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QUADRATIC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62707" y="1574801"/>
            <a:ext cx="7695027" cy="4728028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A </a:t>
            </a:r>
            <a:r>
              <a:rPr lang="en-US" sz="3200" u="sng" dirty="0" smtClean="0"/>
              <a:t>system of equations</a:t>
            </a:r>
            <a:r>
              <a:rPr lang="en-US" sz="3200" dirty="0" smtClean="0"/>
              <a:t> involved </a:t>
            </a:r>
            <a:r>
              <a:rPr lang="en-US" sz="3200" i="1" dirty="0" smtClean="0"/>
              <a:t>two or more</a:t>
            </a:r>
            <a:r>
              <a:rPr lang="en-US" sz="3200" dirty="0" smtClean="0"/>
              <a:t> functions.</a:t>
            </a:r>
          </a:p>
          <a:p>
            <a:pPr algn="ctr"/>
            <a:r>
              <a:rPr lang="en-US" sz="3200" dirty="0" smtClean="0"/>
              <a:t>The solution to a system of equations represents the points where those functions intersect. A system can be solved by graphing, substitution or elimination.</a:t>
            </a:r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99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mage result for systems of equations graph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182" y="2099732"/>
            <a:ext cx="4442883" cy="4442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829733" y="1574800"/>
            <a:ext cx="7653867" cy="4525963"/>
          </a:xfrm>
        </p:spPr>
        <p:txBody>
          <a:bodyPr/>
          <a:lstStyle/>
          <a:p>
            <a:pPr algn="ctr"/>
            <a:r>
              <a:rPr lang="en-US" dirty="0" smtClean="0"/>
              <a:t>Solve </a:t>
            </a:r>
            <a:r>
              <a:rPr lang="en-US" smtClean="0"/>
              <a:t>the following system graphically.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5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624666"/>
                <a:ext cx="8128000" cy="3623733"/>
              </a:xfrm>
            </p:spPr>
            <p:txBody>
              <a:bodyPr>
                <a:normAutofit/>
              </a:bodyPr>
              <a:lstStyle/>
              <a:p>
                <a:pPr algn="ctr"/>
                <a:endParaRPr lang="en-US" sz="4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cs-CZ" sz="5400" b="1" i="1" smtClean="0">
                              <a:latin typeface="Cambria Math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cs-CZ" sz="5400" b="1" i="1" smtClean="0">
                                  <a:latin typeface="Cambria Math" charset="0"/>
                                </a:rPr>
                              </m:ctrlPr>
                            </m:eqArrPr>
                            <m:e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𝟐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𝒙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𝒚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=−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𝟑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5400" b="1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5400" b="1" i="1" smtClean="0">
                                      <a:latin typeface="Cambria Math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5400" b="1" i="1" smtClean="0">
                                      <a:latin typeface="Cambria Math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𝒚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=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𝟏𝟎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3200" dirty="0"/>
              </a:p>
              <a:p>
                <a:endParaRPr lang="en-US" sz="4000" dirty="0" smtClean="0"/>
              </a:p>
            </p:txBody>
          </p:sp>
        </mc:Choice>
        <mc:Fallback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624666"/>
                <a:ext cx="8128000" cy="3623733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533" y="1574801"/>
            <a:ext cx="7213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Solve the following systems by substitution.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11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624666"/>
                <a:ext cx="8128000" cy="3623733"/>
              </a:xfrm>
            </p:spPr>
            <p:txBody>
              <a:bodyPr>
                <a:normAutofit/>
              </a:bodyPr>
              <a:lstStyle/>
              <a:p>
                <a:pPr algn="ctr"/>
                <a:endParaRPr lang="en-US" sz="4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cs-CZ" sz="5400" b="1" i="1" smtClean="0">
                              <a:latin typeface="Cambria Math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cs-CZ" sz="5400" b="1" i="1" smtClean="0">
                                  <a:latin typeface="Cambria Math" charset="0"/>
                                </a:rPr>
                              </m:ctrlPr>
                            </m:eqArrPr>
                            <m:e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𝟖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𝒙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𝟐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𝒚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=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𝟔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5400" b="1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5400" b="1" i="1" smtClean="0">
                                      <a:latin typeface="Cambria Math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5400" b="1" i="1" smtClean="0">
                                      <a:latin typeface="Cambria Math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−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𝒚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=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𝟏𝟎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3200" dirty="0"/>
              </a:p>
              <a:p>
                <a:endParaRPr lang="en-US" sz="4000" dirty="0" smtClean="0"/>
              </a:p>
            </p:txBody>
          </p:sp>
        </mc:Choice>
        <mc:Fallback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624666"/>
                <a:ext cx="8128000" cy="3623733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816600" y="347955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533" y="1574801"/>
            <a:ext cx="7213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Solve the following systems by substitution.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464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624666"/>
                <a:ext cx="8128000" cy="3623733"/>
              </a:xfrm>
            </p:spPr>
            <p:txBody>
              <a:bodyPr>
                <a:normAutofit/>
              </a:bodyPr>
              <a:lstStyle/>
              <a:p>
                <a:pPr algn="ctr"/>
                <a:endParaRPr lang="en-US" sz="4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cs-CZ" sz="5400" b="1" i="1" smtClean="0">
                              <a:latin typeface="Cambria Math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cs-CZ" sz="5400" b="1" i="1" smtClean="0">
                                  <a:latin typeface="Cambria Math" charset="0"/>
                                </a:rPr>
                              </m:ctrlPr>
                            </m:eqArrPr>
                            <m:e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𝒙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𝒚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=−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𝟑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5400" b="1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5400" b="1" i="1" smtClean="0">
                                      <a:latin typeface="Cambria Math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5400" b="1" i="1" smtClean="0">
                                      <a:latin typeface="Cambria Math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𝟑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𝒚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=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𝟏𝟎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3200" dirty="0"/>
              </a:p>
              <a:p>
                <a:endParaRPr lang="en-US" sz="4000" dirty="0" smtClean="0"/>
              </a:p>
            </p:txBody>
          </p:sp>
        </mc:Choice>
        <mc:Fallback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624666"/>
                <a:ext cx="8128000" cy="3623733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533" y="1574801"/>
            <a:ext cx="7213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Solve the following systems by elimination.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8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624666"/>
                <a:ext cx="8128000" cy="3623733"/>
              </a:xfrm>
            </p:spPr>
            <p:txBody>
              <a:bodyPr>
                <a:normAutofit/>
              </a:bodyPr>
              <a:lstStyle/>
              <a:p>
                <a:pPr algn="ctr"/>
                <a:endParaRPr lang="en-US" sz="4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cs-CZ" sz="5400" b="1" i="1" smtClean="0">
                              <a:latin typeface="Cambria Math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cs-CZ" sz="5400" b="1" i="1" smtClean="0">
                                  <a:latin typeface="Cambria Math" charset="0"/>
                                </a:rPr>
                              </m:ctrlPr>
                            </m:eqArrPr>
                            <m:e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𝒙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𝒚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=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𝟔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5400" b="1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5400" b="1" i="1" smtClean="0">
                                      <a:latin typeface="Cambria Math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5400" b="1" i="1" smtClean="0">
                                      <a:latin typeface="Cambria Math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−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𝟐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𝒚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=</m:t>
                              </m:r>
                              <m:r>
                                <a:rPr lang="en-US" sz="5400" b="1" i="1" smtClean="0">
                                  <a:latin typeface="Cambria Math" charset="0"/>
                                </a:rPr>
                                <m:t>𝟏𝟎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3200" dirty="0"/>
              </a:p>
              <a:p>
                <a:endParaRPr lang="en-US" sz="4000" dirty="0" smtClean="0"/>
              </a:p>
            </p:txBody>
          </p:sp>
        </mc:Choice>
        <mc:Fallback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624666"/>
                <a:ext cx="8128000" cy="3623733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816600" y="347955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533" y="1574801"/>
            <a:ext cx="7213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Solve the following systems by elimination.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3244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62707" y="1524318"/>
                <a:ext cx="7695027" cy="4778511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600" dirty="0" smtClean="0"/>
                  <a:t>Solve the following using elimination or substitution.</a:t>
                </a: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cs-CZ" sz="3600" i="1">
                            <a:latin typeface="Cambria Math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cs-CZ" sz="3600" i="1">
                                <a:latin typeface="Cambria Math" charset="0"/>
                              </a:rPr>
                            </m:ctrlPr>
                          </m:eqArrPr>
                          <m:e>
                            <m:r>
                              <a:rPr lang="en-US" sz="3600" i="1">
                                <a:latin typeface="Cambria Math" charset="0"/>
                              </a:rPr>
                              <m:t>𝒙</m:t>
                            </m:r>
                            <m:r>
                              <a:rPr lang="en-US" sz="3600" b="1" i="1" smtClean="0">
                                <a:latin typeface="Cambria Math" charset="0"/>
                              </a:rPr>
                              <m:t>−</m:t>
                            </m:r>
                            <m:r>
                              <a:rPr lang="en-US" sz="3600" i="1">
                                <a:latin typeface="Cambria Math" charset="0"/>
                              </a:rPr>
                              <m:t>𝒚</m:t>
                            </m:r>
                            <m:r>
                              <a:rPr lang="en-US" sz="3600" i="1">
                                <a:latin typeface="Cambria Math" charset="0"/>
                              </a:rPr>
                              <m:t>=</m:t>
                            </m:r>
                            <m:r>
                              <a:rPr lang="en-US" sz="3600" b="1" i="1" smtClean="0">
                                <a:latin typeface="Cambria Math" charset="0"/>
                              </a:rPr>
                              <m:t>𝟕</m:t>
                            </m:r>
                          </m:e>
                          <m:e>
                            <m:sSup>
                              <m:sSupPr>
                                <m:ctrlPr>
                                  <a:rPr lang="en-US" sz="3600" b="1" i="1" smtClean="0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b="1" i="1" smtClean="0">
                                    <a:latin typeface="Cambria Math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3600" b="1" i="1" smtClean="0">
                                    <a:latin typeface="Cambria Math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3600" i="1">
                                <a:latin typeface="Cambria Math" charset="0"/>
                              </a:rPr>
                              <m:t>−</m:t>
                            </m:r>
                            <m:r>
                              <a:rPr lang="en-US" sz="3600" i="1">
                                <a:latin typeface="Cambria Math" charset="0"/>
                              </a:rPr>
                              <m:t>𝒚</m:t>
                            </m:r>
                            <m:r>
                              <a:rPr lang="en-US" sz="3600" i="1">
                                <a:latin typeface="Cambria Math" charset="0"/>
                              </a:rPr>
                              <m:t>=</m:t>
                            </m:r>
                            <m:r>
                              <a:rPr lang="en-US" sz="3600" b="1" i="1" smtClean="0">
                                <a:latin typeface="Cambria Math" charset="0"/>
                              </a:rPr>
                              <m:t>𝟕</m:t>
                            </m:r>
                          </m:e>
                        </m:eqArr>
                      </m:e>
                    </m:d>
                  </m:oMath>
                </a14:m>
                <a:endParaRPr lang="en-US" sz="3600" dirty="0" smtClean="0"/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cs-CZ" sz="3600" i="1">
                            <a:latin typeface="Cambria Math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cs-CZ" sz="3600" i="1">
                                <a:latin typeface="Cambria Math" charset="0"/>
                              </a:rPr>
                            </m:ctrlPr>
                          </m:eqArrPr>
                          <m:e>
                            <m:r>
                              <a:rPr lang="en-US" sz="3600" b="1" i="1" smtClean="0">
                                <a:latin typeface="Cambria Math" charset="0"/>
                              </a:rPr>
                              <m:t>𝟐</m:t>
                            </m:r>
                            <m:r>
                              <a:rPr lang="en-US" sz="3600" b="1" i="1" smtClean="0">
                                <a:latin typeface="Cambria Math" charset="0"/>
                              </a:rPr>
                              <m:t>𝒙</m:t>
                            </m:r>
                            <m:r>
                              <a:rPr lang="en-US" sz="3600" b="1" i="1" smtClean="0">
                                <a:latin typeface="Cambria Math" charset="0"/>
                              </a:rPr>
                              <m:t>+</m:t>
                            </m:r>
                            <m:r>
                              <a:rPr lang="en-US" sz="3600" b="1" i="1" smtClean="0">
                                <a:latin typeface="Cambria Math" charset="0"/>
                              </a:rPr>
                              <m:t>𝒚</m:t>
                            </m:r>
                            <m:r>
                              <a:rPr lang="en-US" sz="3600" b="1" i="1" smtClean="0">
                                <a:latin typeface="Cambria Math" charset="0"/>
                              </a:rPr>
                              <m:t>=</m:t>
                            </m:r>
                            <m:r>
                              <a:rPr lang="en-US" sz="3600" b="1" i="1" smtClean="0">
                                <a:latin typeface="Cambria Math" charset="0"/>
                              </a:rPr>
                              <m:t>𝟔</m:t>
                            </m:r>
                          </m:e>
                          <m:e>
                            <m:r>
                              <a:rPr lang="en-US" sz="3600" b="1" i="1" smtClean="0">
                                <a:latin typeface="Cambria Math" charset="0"/>
                              </a:rPr>
                              <m:t>𝒚</m:t>
                            </m:r>
                            <m:r>
                              <a:rPr lang="en-US" sz="3600" b="1" i="1" smtClean="0">
                                <a:latin typeface="Cambria Math" charset="0"/>
                              </a:rPr>
                              <m:t>−</m:t>
                            </m:r>
                            <m:r>
                              <a:rPr lang="en-US" sz="3600" b="1" i="1" smtClean="0">
                                <a:latin typeface="Cambria Math" charset="0"/>
                              </a:rPr>
                              <m:t>𝟔</m:t>
                            </m:r>
                            <m:r>
                              <a:rPr lang="en-US" sz="3600" b="1" i="1" smtClean="0">
                                <a:latin typeface="Cambria Math" charset="0"/>
                              </a:rPr>
                              <m:t>=−</m:t>
                            </m:r>
                            <m:sSup>
                              <m:sSupPr>
                                <m:ctrlPr>
                                  <a:rPr lang="en-US" sz="3600" b="1" i="1" smtClean="0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b="1" i="1" smtClean="0">
                                    <a:latin typeface="Cambria Math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3600" b="1" i="1" smtClean="0">
                                    <a:latin typeface="Cambria Math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eqArr>
                      </m:e>
                    </m:d>
                  </m:oMath>
                </a14:m>
                <a:endParaRPr lang="en-US" sz="3600" dirty="0" smtClean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1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62707" y="1524318"/>
                <a:ext cx="7695027" cy="4778511"/>
              </a:xfrm>
              <a:blipFill rotWithShape="0">
                <a:blip r:embed="rId2"/>
                <a:stretch>
                  <a:fillRect t="-1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31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8165</TotalTime>
  <Words>140</Words>
  <Application>Microsoft Macintosh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Black</vt:lpstr>
      <vt:lpstr>Calibri</vt:lpstr>
      <vt:lpstr>Cambria Math</vt:lpstr>
      <vt:lpstr>Arial</vt:lpstr>
      <vt:lpstr>Essential</vt:lpstr>
      <vt:lpstr>Bell ringer</vt:lpstr>
      <vt:lpstr>QUADRATIC FUNCTIONS</vt:lpstr>
      <vt:lpstr>SYSTEMS</vt:lpstr>
      <vt:lpstr>SYSTEMS</vt:lpstr>
      <vt:lpstr>SYSTEMS</vt:lpstr>
      <vt:lpstr>SYSTEMS</vt:lpstr>
      <vt:lpstr>SYSTEMS</vt:lpstr>
      <vt:lpstr>SYSTEMS</vt:lpstr>
      <vt:lpstr>SYSTEMS</vt:lpstr>
    </vt:vector>
  </TitlesOfParts>
  <Company>University of Central Florida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dc:creator>McKenna Phillips</dc:creator>
  <cp:lastModifiedBy>PHILLIPS, IDA M</cp:lastModifiedBy>
  <cp:revision>81</cp:revision>
  <dcterms:created xsi:type="dcterms:W3CDTF">2014-08-15T16:50:20Z</dcterms:created>
  <dcterms:modified xsi:type="dcterms:W3CDTF">2017-10-20T13:20:00Z</dcterms:modified>
</cp:coreProperties>
</file>