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7" r:id="rId2"/>
    <p:sldId id="260" r:id="rId3"/>
    <p:sldId id="327" r:id="rId4"/>
    <p:sldId id="331" r:id="rId5"/>
    <p:sldId id="333" r:id="rId6"/>
    <p:sldId id="326" r:id="rId7"/>
    <p:sldId id="334" r:id="rId8"/>
    <p:sldId id="335" r:id="rId9"/>
    <p:sldId id="336" r:id="rId10"/>
    <p:sldId id="337" r:id="rId11"/>
    <p:sldId id="338" r:id="rId12"/>
    <p:sldId id="339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5" d="100"/>
          <a:sy n="75" d="100"/>
        </p:scale>
        <p:origin x="512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11/9/17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0243" y="1551214"/>
                <a:ext cx="8376557" cy="264825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Identify the </a:t>
                </a:r>
                <a:r>
                  <a:rPr lang="en-US" sz="3600" u="sng" dirty="0" smtClean="0"/>
                  <a:t>terms</a:t>
                </a:r>
                <a:r>
                  <a:rPr lang="en-US" sz="3600" dirty="0" smtClean="0"/>
                  <a:t> of the polynomial below, and the degree and coefficient of each term</a:t>
                </a:r>
                <a:r>
                  <a:rPr lang="en-US" sz="3600" dirty="0" smtClean="0"/>
                  <a:t>.</a:t>
                </a:r>
                <a:endParaRPr lang="en-US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𝟓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𝟏𝟎</m:t>
                      </m:r>
                    </m:oMath>
                  </m:oMathPara>
                </a14:m>
                <a:endParaRPr lang="en-US" sz="40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243" y="1551214"/>
                <a:ext cx="8376557" cy="2648254"/>
              </a:xfrm>
              <a:blipFill rotWithShape="0">
                <a:blip r:embed="rId2"/>
                <a:stretch>
                  <a:fillRect l="-2038" t="-3448" r="-3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93862"/>
              </p:ext>
            </p:extLst>
          </p:nvPr>
        </p:nvGraphicFramePr>
        <p:xfrm>
          <a:off x="643466" y="4170484"/>
          <a:ext cx="7823200" cy="2264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470"/>
                <a:gridCol w="1405810"/>
                <a:gridCol w="1564640"/>
                <a:gridCol w="1564640"/>
                <a:gridCol w="1564640"/>
              </a:tblGrid>
              <a:tr h="7547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Term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47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Degree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7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Coefficient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Multiplying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distribute/FOIL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𝟓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</a:rPr>
                        <m:t>(</m:t>
                      </m:r>
                      <m:r>
                        <a:rPr lang="en-US" sz="36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charset="0"/>
                        </a:rPr>
                        <m:t>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Multiplying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distribute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𝟐</m:t>
                          </m:r>
                        </m:e>
                      </m:d>
                      <m:r>
                        <a:rPr lang="en-US" sz="3000" b="1" i="1" smtClean="0">
                          <a:latin typeface="Cambria Math" charset="0"/>
                        </a:rPr>
                        <m:t>(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𝟏</m:t>
                      </m:r>
                      <m:r>
                        <a:rPr lang="en-US" sz="3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𝟒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3000" b="1" i="1" smtClean="0">
                          <a:latin typeface="Cambria Math" charset="0"/>
                        </a:rPr>
                        <m:t>+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𝟐</m:t>
                      </m:r>
                      <m:sSup>
                        <m:sSup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30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1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Multiplying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distribute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𝟑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𝟒</m:t>
                          </m:r>
                        </m:e>
                      </m:d>
                      <m:r>
                        <a:rPr lang="en-US" sz="2900" b="1" i="1" smtClean="0">
                          <a:latin typeface="Cambria Math" charset="0"/>
                        </a:rPr>
                        <m:t>(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2900" b="1" i="1" smtClean="0">
                          <a:latin typeface="Cambria Math" charset="0"/>
                        </a:rPr>
                        <m:t>+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29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𝟕</m:t>
                      </m:r>
                      <m:sSup>
                        <m:sSup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29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29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9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8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Add, subtract, and multiply the two polynomials below.</a:t>
                </a:r>
                <a:endParaRPr lang="en-US" sz="3600" dirty="0" smtClean="0"/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𝒙</m:t>
                      </m:r>
                    </m:oMath>
                  </m:oMathPara>
                </a14:m>
                <a:endParaRPr lang="en-US" sz="3600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charset="0"/>
                        </a:rPr>
                        <m:t>𝒈</m:t>
                      </m:r>
                      <m:d>
                        <m:dPr>
                          <m:ctrlPr>
                            <a:rPr lang="en-US" sz="40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000" i="1">
                          <a:latin typeface="Cambria Math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𝟓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𝟕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𝒙</m:t>
                      </m:r>
                    </m:oMath>
                  </m:oMathPara>
                </a14:m>
                <a:endParaRPr lang="en-US" sz="4000" b="1" i="1" dirty="0" smtClean="0"/>
              </a:p>
              <a:p>
                <a:pPr algn="ctr"/>
                <a:endParaRPr lang="en-US" sz="3200" i="1" dirty="0" smtClean="0"/>
              </a:p>
              <a:p>
                <a:pPr algn="ctr"/>
                <a:r>
                  <a:rPr lang="en-US" sz="3200" dirty="0" smtClean="0"/>
                  <a:t>*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</a:rPr>
                      <m:t>[</m:t>
                    </m:r>
                    <m:r>
                      <a:rPr lang="en-US" sz="3200" b="1" i="1" dirty="0" smtClean="0">
                        <a:latin typeface="Cambria Math" charset="0"/>
                      </a:rPr>
                      <m:t> </m:t>
                    </m:r>
                    <m:r>
                      <a:rPr lang="en-US" sz="3200" i="1" dirty="0" err="1" smtClean="0">
                        <a:latin typeface="Cambria Math" charset="0"/>
                      </a:rPr>
                      <m:t>𝑓</m:t>
                    </m:r>
                    <m:r>
                      <a:rPr lang="en-US" sz="3200" i="1" dirty="0" err="1" smtClean="0">
                        <a:latin typeface="Cambria Math" charset="0"/>
                      </a:rPr>
                      <m:t>+</m:t>
                    </m:r>
                    <m:r>
                      <a:rPr lang="en-US" sz="3200" i="1" dirty="0" err="1" smtClean="0">
                        <a:latin typeface="Cambria Math" charset="0"/>
                      </a:rPr>
                      <m:t>𝑔</m:t>
                    </m:r>
                    <m:r>
                      <a:rPr lang="en-US" sz="3200" i="1" dirty="0" smtClean="0">
                        <a:latin typeface="Cambria Math" charset="0"/>
                      </a:rPr>
                      <m:t>,</m:t>
                    </m:r>
                    <m:r>
                      <a:rPr lang="en-US" sz="3200" b="1" i="1" dirty="0" smtClean="0">
                        <a:latin typeface="Cambria Math" charset="0"/>
                      </a:rPr>
                      <m:t> </m:t>
                    </m:r>
                    <m:r>
                      <a:rPr lang="en-US" sz="3200" i="1" dirty="0" smtClean="0">
                        <a:latin typeface="Cambria Math" charset="0"/>
                      </a:rPr>
                      <m:t> </m:t>
                    </m:r>
                    <m:r>
                      <a:rPr lang="en-US" sz="3200" i="1" dirty="0" smtClean="0">
                        <a:latin typeface="Cambria Math" charset="0"/>
                      </a:rPr>
                      <m:t>𝑓</m:t>
                    </m:r>
                    <m:r>
                      <a:rPr lang="en-US" sz="3200" i="1" dirty="0" smtClean="0">
                        <a:latin typeface="Cambria Math" charset="0"/>
                      </a:rPr>
                      <m:t>−</m:t>
                    </m:r>
                    <m:r>
                      <a:rPr lang="en-US" sz="3200" i="1" dirty="0" smtClean="0">
                        <a:latin typeface="Cambria Math" charset="0"/>
                      </a:rPr>
                      <m:t>𝑔</m:t>
                    </m:r>
                    <m:r>
                      <a:rPr lang="en-US" sz="3200" i="1" dirty="0" smtClean="0">
                        <a:latin typeface="Cambria Math" charset="0"/>
                      </a:rPr>
                      <m:t> , </m:t>
                    </m:r>
                    <m:r>
                      <a:rPr lang="en-US" sz="3200" b="1" i="1" dirty="0" smtClean="0">
                        <a:latin typeface="Cambria Math" charset="0"/>
                      </a:rPr>
                      <m:t> </m:t>
                    </m:r>
                    <m:r>
                      <a:rPr lang="en-US" sz="3200" i="1" dirty="0" err="1" smtClean="0">
                        <a:latin typeface="Cambria Math" charset="0"/>
                      </a:rPr>
                      <m:t>𝑓</m:t>
                    </m:r>
                    <m:r>
                      <a:rPr lang="en-US" sz="32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a:rPr lang="en-US" sz="3200" i="1" dirty="0" err="1" smtClean="0">
                        <a:latin typeface="Cambria Math" charset="0"/>
                      </a:rPr>
                      <m:t>𝑔</m:t>
                    </m:r>
                    <m:r>
                      <a:rPr lang="en-US" sz="3200" i="1" dirty="0" smtClean="0">
                        <a:latin typeface="Cambria Math" charset="0"/>
                      </a:rPr>
                      <m:t>]</m:t>
                    </m:r>
                  </m:oMath>
                </a14:m>
                <a:r>
                  <a:rPr lang="en-US" sz="3200" dirty="0" smtClean="0"/>
                  <a:t>*</a:t>
                </a:r>
                <a:endParaRPr lang="en-US" sz="3200" dirty="0"/>
              </a:p>
              <a:p>
                <a:pPr algn="ctr"/>
                <a:endParaRPr lang="en-US" sz="3600" i="1" dirty="0" smtClean="0"/>
              </a:p>
              <a:p>
                <a:pPr algn="ctr"/>
                <a:endParaRPr lang="en-US" sz="3600" i="1" dirty="0"/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  <a:blipFill rotWithShape="0">
                <a:blip r:embed="rId3"/>
                <a:stretch>
                  <a:fillRect t="-1858" r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POLYNOMIAL OPERATIONS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03320" y="1388533"/>
                <a:ext cx="7695027" cy="38100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u="sng" dirty="0" smtClean="0">
                    <a:solidFill>
                      <a:srgbClr val="000000"/>
                    </a:solidFill>
                  </a:rPr>
                  <a:t>Before</a:t>
                </a:r>
                <a:r>
                  <a:rPr lang="en-US" sz="4000" dirty="0" smtClean="0">
                    <a:solidFill>
                      <a:srgbClr val="000000"/>
                    </a:solidFill>
                  </a:rPr>
                  <a:t> performing operations on polynomials, they should be written in standard form [</a:t>
                </a:r>
                <a:r>
                  <a:rPr lang="en-US" sz="4000" b="0" i="1" dirty="0" smtClean="0">
                    <a:solidFill>
                      <a:srgbClr val="000000"/>
                    </a:solidFill>
                  </a:rPr>
                  <a:t>descending order of degree</a:t>
                </a:r>
                <a:r>
                  <a:rPr lang="en-US" sz="40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charset="0"/>
                        </a:rPr>
                        <m:t>𝒚</m:t>
                      </m:r>
                      <m:r>
                        <a:rPr lang="en-US" sz="4000" i="1">
                          <a:latin typeface="Cambria Math" charset="0"/>
                        </a:rPr>
                        <m:t>+</m:t>
                      </m:r>
                      <m:r>
                        <a:rPr lang="en-US" sz="4000" i="1">
                          <a:latin typeface="Cambria Math" charset="0"/>
                        </a:rPr>
                        <m:t>𝟑</m:t>
                      </m:r>
                      <m:sSup>
                        <m:sSupPr>
                          <m:ctrlPr>
                            <a:rPr lang="en-US" sz="4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latin typeface="Cambria Math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i="1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i="1">
                          <a:latin typeface="Cambria Math" charset="0"/>
                        </a:rPr>
                        <m:t>−</m:t>
                      </m:r>
                      <m:r>
                        <a:rPr lang="en-US" sz="4000" i="1">
                          <a:latin typeface="Cambria Math" charset="0"/>
                        </a:rPr>
                        <m:t>𝟓</m:t>
                      </m:r>
                      <m:sSup>
                        <m:sSupPr>
                          <m:ctrlPr>
                            <a:rPr lang="en-US" sz="4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latin typeface="Cambria Math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i="1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000" i="1">
                          <a:latin typeface="Cambria Math" charset="0"/>
                        </a:rPr>
                        <m:t>+</m:t>
                      </m:r>
                      <m:r>
                        <a:rPr lang="en-US" sz="4000" i="1">
                          <a:latin typeface="Cambria Math" charset="0"/>
                        </a:rPr>
                        <m:t>𝟏𝟎</m:t>
                      </m:r>
                    </m:oMath>
                  </m:oMathPara>
                </a14:m>
                <a:endParaRPr lang="en-US" sz="4000" dirty="0"/>
              </a:p>
              <a:p>
                <a:pPr algn="ctr"/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03320" y="1388533"/>
                <a:ext cx="7695027" cy="3810000"/>
              </a:xfrm>
              <a:blipFill rotWithShape="0">
                <a:blip r:embed="rId2"/>
                <a:stretch>
                  <a:fillRect l="-554" t="-2880" r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1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Adding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combine like terms, grouping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r>
                        <a:rPr lang="en-US" sz="3600" b="1" i="1" smtClean="0">
                          <a:latin typeface="Cambria Math" charset="0"/>
                        </a:rPr>
                        <m:t>+(−</m:t>
                      </m:r>
                      <m:r>
                        <a:rPr lang="en-US" sz="36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charset="0"/>
                        </a:rPr>
                        <m:t>𝟔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charset="0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charset="0"/>
                            </a:rPr>
                            <m:t>𝟒</m:t>
                          </m:r>
                        </m:sup>
                      </m:sSup>
                      <m:r>
                        <a:rPr lang="en-US" sz="36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Adding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combine like terms, aligning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𝟏𝟎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𝟏𝟖</m:t>
                          </m:r>
                          <m:sSup>
                            <m:sSupPr>
                              <m:ctrlPr>
                                <a:rPr lang="en-US" sz="30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0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sz="30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30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𝟐</m:t>
                          </m:r>
                        </m:e>
                      </m:d>
                      <m:r>
                        <a:rPr lang="en-US" sz="3000" b="1" i="1" smtClean="0">
                          <a:latin typeface="Cambria Math" charset="0"/>
                        </a:rPr>
                        <m:t>+(−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𝟕</m:t>
                      </m:r>
                      <m:sSup>
                        <m:sSup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charset="0"/>
                            </a:rPr>
                            <m:t>𝟒</m:t>
                          </m:r>
                        </m:sup>
                      </m:sSup>
                      <m:r>
                        <a:rPr lang="en-US" sz="3000" b="1" i="1" smtClean="0">
                          <a:latin typeface="Cambria Math" charset="0"/>
                        </a:rPr>
                        <m:t>+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𝟓</m:t>
                      </m:r>
                      <m:r>
                        <a:rPr lang="en-US" sz="3000" b="1" i="1" smtClean="0">
                          <a:latin typeface="Cambria Math" charset="0"/>
                        </a:rPr>
                        <m:t>+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3000" b="1" i="1" smtClean="0">
                          <a:latin typeface="Cambria Math" charset="0"/>
                        </a:rPr>
                        <m:t>+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𝟐</m:t>
                      </m:r>
                      <m:sSup>
                        <m:sSup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6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Adding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combine like terms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𝟏𝟕</m:t>
                          </m:r>
                          <m:sSup>
                            <m:sSupPr>
                              <m:ctrlPr>
                                <a:rPr lang="en-US" sz="29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9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𝟖</m:t>
                          </m:r>
                          <m:sSup>
                            <m:sSupPr>
                              <m:ctrlPr>
                                <a:rPr lang="en-US" sz="29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9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𝟗</m:t>
                          </m:r>
                          <m:sSup>
                            <m:sSupPr>
                              <m:ctrlPr>
                                <a:rPr lang="en-US" sz="29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𝟕</m:t>
                              </m:r>
                            </m:sup>
                          </m:sSup>
                          <m:r>
                            <a:rPr lang="en-US" sz="29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𝟒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9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en-US" sz="2900" b="1" i="1" smtClean="0">
                          <a:latin typeface="Cambria Math" charset="0"/>
                        </a:rPr>
                        <m:t>+(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𝟏𝟏</m:t>
                      </m:r>
                      <m:sSup>
                        <m:sSup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29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29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𝟖</m:t>
                      </m:r>
                      <m:sSup>
                        <m:sSup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29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2900" b="1" i="1" smtClean="0">
                          <a:latin typeface="Cambria Math" charset="0"/>
                        </a:rPr>
                        <m:t>+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𝟏𝟐</m:t>
                      </m:r>
                      <m:r>
                        <a:rPr lang="en-US" sz="29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9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2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Subtracting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combine like terms, grouping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 charset="0"/>
                            </a:rPr>
                            <m:t>𝟖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 charset="0"/>
                            </a:rPr>
                            <m:t>𝟏𝟗</m:t>
                          </m:r>
                          <m:r>
                            <a:rPr lang="en-US" sz="32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charset="0"/>
                                </a:rPr>
                                <m:t>𝟓</m:t>
                              </m:r>
                            </m:sup>
                          </m:sSup>
                        </m:e>
                      </m:d>
                      <m:r>
                        <a:rPr lang="en-US" sz="3200" b="1" i="1" smtClean="0">
                          <a:latin typeface="Cambria Math" charset="0"/>
                        </a:rPr>
                        <m:t>−(</m:t>
                      </m:r>
                      <m:r>
                        <a:rPr lang="en-US" sz="3200" b="1" i="1" smtClean="0">
                          <a:latin typeface="Cambria Math" charset="0"/>
                        </a:rPr>
                        <m:t>𝟗</m:t>
                      </m:r>
                      <m:r>
                        <a:rPr lang="en-US" sz="3200" b="1" i="1" smtClean="0">
                          <a:latin typeface="Cambria Math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charset="0"/>
                        </a:rPr>
                        <m:t>𝟐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charset="0"/>
                        </a:rPr>
                        <m:t>𝟏𝟎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charset="0"/>
                            </a:rPr>
                            <m:t>𝟓</m:t>
                          </m:r>
                        </m:sup>
                      </m:sSup>
                      <m:r>
                        <a:rPr lang="en-US" sz="32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8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Subtracting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combine like terms, aligning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𝟏𝟐</m:t>
                          </m:r>
                          <m:sSup>
                            <m:sSupPr>
                              <m:ctrlPr>
                                <a:rPr lang="en-US" sz="30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0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𝟓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𝟖</m:t>
                          </m:r>
                          <m:sSup>
                            <m:sSupPr>
                              <m:ctrlPr>
                                <a:rPr lang="en-US" sz="30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0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000" b="1" i="1" smtClean="0">
                              <a:latin typeface="Cambria Math" charset="0"/>
                            </a:rPr>
                            <m:t>𝟏𝟗</m:t>
                          </m:r>
                        </m:e>
                      </m:d>
                      <m:r>
                        <a:rPr lang="en-US" sz="3000" b="1" i="1" smtClean="0">
                          <a:latin typeface="Cambria Math" charset="0"/>
                        </a:rPr>
                        <m:t>−(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𝟔</m:t>
                      </m:r>
                      <m:sSup>
                        <m:sSup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3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𝟗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3000" b="1" i="1" smtClean="0">
                          <a:latin typeface="Cambria Math" charset="0"/>
                        </a:rPr>
                        <m:t>+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𝟑</m:t>
                      </m:r>
                      <m:r>
                        <a:rPr lang="en-US" sz="3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3000" b="1" i="1" smtClean="0">
                          <a:latin typeface="Cambria Math" charset="0"/>
                        </a:rPr>
                        <m:t>𝟏𝟖</m:t>
                      </m:r>
                      <m:sSup>
                        <m:sSupPr>
                          <m:ctrlPr>
                            <a:rPr lang="en-US" sz="3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Subtracting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US" sz="3200" b="0" i="1" dirty="0" smtClean="0">
                    <a:solidFill>
                      <a:srgbClr val="000000"/>
                    </a:solidFill>
                  </a:rPr>
                  <a:t>combine like terms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]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 smtClean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𝟐𝟑</m:t>
                          </m:r>
                          <m:sSup>
                            <m:sSupPr>
                              <m:ctrlPr>
                                <a:rPr lang="en-US" sz="29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𝟕</m:t>
                              </m:r>
                            </m:sup>
                          </m:sSup>
                          <m:r>
                            <a:rPr lang="en-US" sz="29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𝟗</m:t>
                          </m:r>
                          <m:sSup>
                            <m:sSupPr>
                              <m:ctrlPr>
                                <a:rPr lang="en-US" sz="29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900" b="1" i="1" smtClean="0">
                                  <a:latin typeface="Cambria Math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9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900" b="1" i="1" smtClean="0">
                              <a:latin typeface="Cambria Math" charset="0"/>
                            </a:rPr>
                            <m:t>𝟏</m:t>
                          </m:r>
                        </m:e>
                      </m:d>
                      <m:r>
                        <a:rPr lang="en-US" sz="2900" b="1" i="1" smtClean="0">
                          <a:latin typeface="Cambria Math" charset="0"/>
                        </a:rPr>
                        <m:t>−(−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𝟗</m:t>
                      </m:r>
                      <m:sSup>
                        <m:sSup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2900" b="1" i="1" smtClean="0">
                              <a:latin typeface="Cambria Math" charset="0"/>
                            </a:rPr>
                            <m:t>𝟒</m:t>
                          </m:r>
                        </m:sup>
                      </m:sSup>
                      <m:r>
                        <a:rPr lang="en-US" sz="2900" b="1" i="1" smtClean="0">
                          <a:latin typeface="Cambria Math" charset="0"/>
                        </a:rPr>
                        <m:t>+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𝟔</m:t>
                      </m:r>
                      <m:sSup>
                        <m:sSupPr>
                          <m:ctrlPr>
                            <a:rPr lang="en-US" sz="29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9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29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29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2900" b="1" i="1" smtClean="0">
                          <a:latin typeface="Cambria Math" charset="0"/>
                        </a:rPr>
                        <m:t>𝟑𝟏</m:t>
                      </m:r>
                      <m:r>
                        <a:rPr lang="en-US" sz="29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9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3810000"/>
              </a:xfrm>
              <a:blipFill rotWithShape="0">
                <a:blip r:embed="rId2"/>
                <a:stretch>
                  <a:fillRect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9105</TotalTime>
  <Words>175</Words>
  <Application>Microsoft Macintosh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Black</vt:lpstr>
      <vt:lpstr>Calibri</vt:lpstr>
      <vt:lpstr>Cambria Math</vt:lpstr>
      <vt:lpstr>Arial</vt:lpstr>
      <vt:lpstr>Essential</vt:lpstr>
      <vt:lpstr>Bell ringer</vt:lpstr>
      <vt:lpstr>POLYNOMIALS</vt:lpstr>
      <vt:lpstr>POLYNOMIALS</vt:lpstr>
      <vt:lpstr>POLYNOMIALS</vt:lpstr>
      <vt:lpstr>POLYNOMIALS</vt:lpstr>
      <vt:lpstr>POLYNOMIALS</vt:lpstr>
      <vt:lpstr>POLYNOMIALS</vt:lpstr>
      <vt:lpstr>POLYNOMIALS</vt:lpstr>
      <vt:lpstr>POLYNOMIALS</vt:lpstr>
      <vt:lpstr>POLYNOMIALS</vt:lpstr>
      <vt:lpstr>POLYNOMIALS</vt:lpstr>
      <vt:lpstr>POLYNOMIALS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IDA PHILLIPS</cp:lastModifiedBy>
  <cp:revision>100</cp:revision>
  <dcterms:created xsi:type="dcterms:W3CDTF">2014-08-15T16:50:20Z</dcterms:created>
  <dcterms:modified xsi:type="dcterms:W3CDTF">2017-11-09T15:09:58Z</dcterms:modified>
</cp:coreProperties>
</file>