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308" r:id="rId4"/>
    <p:sldId id="316" r:id="rId5"/>
    <p:sldId id="312" r:id="rId6"/>
    <p:sldId id="317" r:id="rId7"/>
    <p:sldId id="318" r:id="rId8"/>
    <p:sldId id="319" r:id="rId9"/>
    <p:sldId id="32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14"/>
    <p:restoredTop sz="91445"/>
  </p:normalViewPr>
  <p:slideViewPr>
    <p:cSldViewPr snapToGrid="0" snapToObjects="1">
      <p:cViewPr>
        <p:scale>
          <a:sx n="78" d="100"/>
          <a:sy n="78" d="100"/>
        </p:scale>
        <p:origin x="400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Divide and write out </a:t>
                </a:r>
                <a:r>
                  <a:rPr lang="en-US" sz="4000" u="sng" dirty="0" smtClean="0"/>
                  <a:t>all</a:t>
                </a:r>
                <a:r>
                  <a:rPr lang="en-US" sz="4000" dirty="0" smtClean="0"/>
                  <a:t> work. </a:t>
                </a:r>
                <a:endParaRPr lang="en-US" sz="4000" dirty="0" smtClean="0"/>
              </a:p>
              <a:p>
                <a:pPr algn="ctr"/>
                <a:endParaRPr lang="en-US" sz="4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 smtClean="0">
                          <a:latin typeface="Cambria Math" charset="0"/>
                        </a:rPr>
                        <m:t>𝟐𝟕𝟔𝟓</m:t>
                      </m:r>
                      <m:r>
                        <a:rPr lang="en-US" sz="80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÷</m:t>
                      </m:r>
                      <m:r>
                        <a:rPr lang="en-US" sz="8000" b="1" i="1" smtClean="0">
                          <a:latin typeface="Cambria Math" charset="0"/>
                        </a:rPr>
                        <m:t>𝟗</m:t>
                      </m:r>
                    </m:oMath>
                  </m:oMathPara>
                </a14:m>
                <a:endParaRPr lang="en-US" sz="54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  <a:blipFill rotWithShape="0">
                <a:blip r:embed="rId2"/>
                <a:stretch>
                  <a:fillRect t="-2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DIVIDING POLYNOMIALS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Polynomials can be divided using the same process of long division used on integers. The polynomials </a:t>
                </a:r>
                <a:r>
                  <a:rPr lang="en-US" sz="3200" u="sng" dirty="0" smtClean="0"/>
                  <a:t>must</a:t>
                </a:r>
                <a:r>
                  <a:rPr lang="en-US" sz="3200" dirty="0" smtClean="0"/>
                  <a:t> be written in </a:t>
                </a:r>
                <a:r>
                  <a:rPr lang="en-US" sz="3200" dirty="0" smtClean="0"/>
                  <a:t>standard form.</a:t>
                </a:r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𝟓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1821" t="-1675" r="-3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3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Remember that the dividend </a:t>
                </a:r>
                <a:r>
                  <a:rPr lang="en-US" sz="3200" i="1" dirty="0" smtClean="0"/>
                  <a:t>must be written in standard form</a:t>
                </a:r>
                <a:r>
                  <a:rPr lang="en-US" sz="3200" dirty="0" smtClean="0"/>
                  <a:t>. If a term is missing from the dividend, </a:t>
                </a:r>
                <a:r>
                  <a:rPr lang="en-US" sz="3200" u="sng" dirty="0" smtClean="0"/>
                  <a:t>leave a space</a:t>
                </a:r>
                <a:r>
                  <a:rPr lang="en-US" sz="3200" dirty="0" smtClean="0"/>
                  <a:t>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charset="0"/>
                            </a:rPr>
                            <m:t>𝟔</m:t>
                          </m:r>
                          <m:sSup>
                            <m:sSupPr>
                              <m:ctrlPr>
                                <a:rPr lang="en-US" sz="4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i="1">
                                  <a:latin typeface="Cambria Math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4800" i="1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i="1">
                              <a:latin typeface="Cambria Math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4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i="1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𝟖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 r="-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76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28599" y="1524318"/>
                <a:ext cx="8605157" cy="482899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Divide using long division. </a:t>
                </a:r>
              </a:p>
              <a:p>
                <a:pPr>
                  <a:lnSpc>
                    <a:spcPct val="18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charset="0"/>
                            </a:rPr>
                            <m:t>𝟖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𝟏𝟓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𝟔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600" i="1" dirty="0"/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28599" y="1524318"/>
                <a:ext cx="8605157" cy="4828993"/>
              </a:xfrm>
              <a:blipFill rotWithShape="0">
                <a:blip r:embed="rId2"/>
                <a:stretch>
                  <a:fillRect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682343" y="315298"/>
            <a:ext cx="300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YELLOW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Polynomials can also be divided using synthetic division </a:t>
                </a:r>
                <a:r>
                  <a:rPr lang="en-US" sz="3200" u="sng" dirty="0" smtClean="0"/>
                  <a:t>IF AND ONLY IF</a:t>
                </a:r>
                <a:r>
                  <a:rPr lang="en-US" sz="3200" dirty="0" smtClean="0"/>
                  <a:t> the divisor is </a:t>
                </a:r>
                <a:r>
                  <a:rPr lang="en-US" sz="3200" dirty="0" smtClean="0"/>
                  <a:t>in the form </a:t>
                </a:r>
                <a:r>
                  <a:rPr lang="en-US" sz="3200" i="1" dirty="0" smtClean="0"/>
                  <a:t>x – a</a:t>
                </a:r>
                <a:r>
                  <a:rPr lang="en-US" sz="3200" dirty="0" smtClean="0"/>
                  <a:t> .</a:t>
                </a:r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𝟕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1584" t="-1675" r="-2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In synthetic division, if a term is missing from the dividend, </a:t>
                </a:r>
                <a:r>
                  <a:rPr lang="en-US" sz="3200" u="sng" dirty="0" smtClean="0"/>
                  <a:t>replace with a zero</a:t>
                </a:r>
                <a:r>
                  <a:rPr lang="en-US" sz="3200" dirty="0" smtClean="0"/>
                  <a:t>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4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i="1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i="1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𝟔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𝟗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Divide using synthetic division.</a:t>
                </a:r>
              </a:p>
              <a:p>
                <a:pPr algn="ctr"/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8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1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82343" y="315298"/>
            <a:ext cx="300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YELLOW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6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800"/>
          </a:xfrm>
        </p:spPr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838518"/>
                <a:ext cx="7695027" cy="5807211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3200" dirty="0" smtClean="0"/>
                  <a:t>Divide the polynomials below.</a:t>
                </a:r>
                <a:endParaRPr lang="en-US" sz="3200" dirty="0" smtClean="0"/>
              </a:p>
              <a:p>
                <a:pPr marL="514350" indent="-51435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sz="3200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</a:rPr>
                          <m:t>𝟗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𝟏𝟏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𝟒</m:t>
                        </m:r>
                      </m:e>
                    </m:d>
                    <m:r>
                      <a:rPr lang="en-US" sz="32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d>
                      <m:dPr>
                        <m:ctrlP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𝟏𝟔</m:t>
                        </m:r>
                      </m:e>
                    </m:d>
                  </m:oMath>
                </a14:m>
                <a:endParaRPr lang="en-US" sz="3200" b="1" dirty="0" smtClean="0">
                  <a:ea typeface="Cambria Math" charset="0"/>
                  <a:cs typeface="Cambria Math" charset="0"/>
                </a:endParaRPr>
              </a:p>
              <a:p>
                <a:pPr marL="514350" indent="-51435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</a:rPr>
                          <m:t>𝟕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𝟔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𝟗</m:t>
                        </m:r>
                      </m:e>
                    </m:d>
                    <m:r>
                      <a:rPr lang="en-US" sz="3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𝟓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𝟏𝟐</m:t>
                        </m:r>
                      </m:e>
                    </m:d>
                    <m:r>
                      <a:rPr lang="en-US" sz="3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𝟐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</a:rPr>
                              <m:t>𝟒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𝟏𝟐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charset="0"/>
                          </a:rPr>
                          <m:t>𝟓</m:t>
                        </m:r>
                      </m:e>
                    </m:d>
                    <m:r>
                      <a:rPr lang="en-US" sz="3200" i="1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d>
                      <m:dPr>
                        <m:ctrlPr>
                          <a:rPr lang="en-US" sz="32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𝟐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𝟔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𝟏</m:t>
                        </m:r>
                      </m:e>
                    </m:d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sz="3200" dirty="0" smtClean="0"/>
                  <a:t>Explain which method you used for each and why.</a:t>
                </a:r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838518"/>
                <a:ext cx="7695027" cy="5807211"/>
              </a:xfrm>
              <a:blipFill rotWithShape="0">
                <a:blip r:embed="rId2"/>
                <a:stretch>
                  <a:fillRect l="-1821" t="-2206" r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8307</TotalTime>
  <Words>156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Cambria Math</vt:lpstr>
      <vt:lpstr>Arial</vt:lpstr>
      <vt:lpstr>Essential</vt:lpstr>
      <vt:lpstr>Bell ringer</vt:lpstr>
      <vt:lpstr>POLYNOMIALS </vt:lpstr>
      <vt:lpstr>LONG DIVISION</vt:lpstr>
      <vt:lpstr>LONG DIVISION</vt:lpstr>
      <vt:lpstr>LONG DIVISION</vt:lpstr>
      <vt:lpstr>SYNTHETIC DIVISION</vt:lpstr>
      <vt:lpstr>synthetic DIVISION</vt:lpstr>
      <vt:lpstr>SYNTHETIC DIVISION</vt:lpstr>
      <vt:lpstr>DIVISION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93</cp:revision>
  <dcterms:created xsi:type="dcterms:W3CDTF">2014-08-15T16:50:20Z</dcterms:created>
  <dcterms:modified xsi:type="dcterms:W3CDTF">2017-11-27T14:53:59Z</dcterms:modified>
</cp:coreProperties>
</file>