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9" r:id="rId2"/>
    <p:sldId id="260" r:id="rId3"/>
    <p:sldId id="280" r:id="rId4"/>
    <p:sldId id="281" r:id="rId5"/>
    <p:sldId id="285" r:id="rId6"/>
    <p:sldId id="282" r:id="rId7"/>
    <p:sldId id="274" r:id="rId8"/>
    <p:sldId id="275" r:id="rId9"/>
    <p:sldId id="286" r:id="rId10"/>
    <p:sldId id="288" r:id="rId11"/>
    <p:sldId id="289" r:id="rId12"/>
    <p:sldId id="284" r:id="rId13"/>
    <p:sldId id="28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55"/>
    <p:restoredTop sz="91445"/>
  </p:normalViewPr>
  <p:slideViewPr>
    <p:cSldViewPr snapToGrid="0" snapToObjects="1">
      <p:cViewPr>
        <p:scale>
          <a:sx n="100" d="100"/>
          <a:sy n="100" d="100"/>
        </p:scale>
        <p:origin x="144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30,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30,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Sketch a graph of the piece-wise function below and describe its behavior.</a:t>
                </a:r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4000" i="1" dirty="0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4000" i="1" dirty="0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+1   ,  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&lt;−1</m:t>
                              </m:r>
                            </m:e>
                            <m:e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−2 ,       −1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≤1</m:t>
                              </m:r>
                            </m:e>
                            <m:e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−3 ,  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&gt;1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0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  <a:blipFill rotWithShape="0">
                <a:blip r:embed="rId2"/>
                <a:stretch>
                  <a:fillRect t="-1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457200" y="353778"/>
            <a:ext cx="5791200" cy="986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Bell ringer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6300" y="323940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6401" y="1394802"/>
            <a:ext cx="7974622" cy="4435190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dirty="0" smtClean="0"/>
              <a:t>The graph below represents the concentration of a drug as a function of the hours after the injection. Find the average rate of change between the 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 smtClean="0"/>
              <a:t> and 4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hours and explain its meaning in this context.</a:t>
            </a:r>
            <a:endParaRPr lang="en-US" altLang="en-US" sz="2400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8" b="45206"/>
          <a:stretch>
            <a:fillRect/>
          </a:stretch>
        </p:blipFill>
        <p:spPr bwMode="auto">
          <a:xfrm>
            <a:off x="660400" y="3312876"/>
            <a:ext cx="32321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270000" y="4303476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(1, 3.96)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184400" y="5370276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8080"/>
                </a:solidFill>
              </a:rPr>
              <a:t>(4, .72)</a:t>
            </a: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508000" y="4151076"/>
            <a:ext cx="2057400" cy="220980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860800" y="5903676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i="1"/>
              <a:t>hours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03200" y="2931876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i="1"/>
              <a:t>concentration</a:t>
            </a:r>
          </a:p>
        </p:txBody>
      </p:sp>
    </p:spTree>
    <p:extLst>
      <p:ext uri="{BB962C8B-B14F-4D97-AF65-F5344CB8AC3E}">
        <p14:creationId xmlns:p14="http://schemas.microsoft.com/office/powerpoint/2010/main" val="15999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0200" y="1376851"/>
            <a:ext cx="43815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/>
              <a:t>The </a:t>
            </a:r>
            <a:r>
              <a:rPr lang="en-US" altLang="en-US" sz="2000" b="1" dirty="0"/>
              <a:t>curve below is a close approximation of the concentration </a:t>
            </a:r>
            <a:r>
              <a:rPr lang="en-US" altLang="en-US" sz="2000" b="1" dirty="0" smtClean="0"/>
              <a:t>of a drug compared </a:t>
            </a:r>
            <a:r>
              <a:rPr lang="en-US" altLang="en-US" sz="2000" b="1" dirty="0"/>
              <a:t>to the time after the drug was taken. </a:t>
            </a:r>
            <a:endParaRPr lang="en-US" altLang="en-US" sz="2000" b="1" dirty="0" smtClean="0"/>
          </a:p>
          <a:p>
            <a:pPr marL="457200" indent="-457200">
              <a:spcBef>
                <a:spcPct val="50000"/>
              </a:spcBef>
              <a:buAutoNum type="alphaLcPeriod"/>
            </a:pPr>
            <a:r>
              <a:rPr lang="en-US" altLang="en-US" sz="2000" b="1" dirty="0" smtClean="0"/>
              <a:t>What </a:t>
            </a:r>
            <a:r>
              <a:rPr lang="en-US" altLang="en-US" sz="2000" b="1" dirty="0"/>
              <a:t>is the average rate of change from the time the drug was taken until the first hour? </a:t>
            </a:r>
            <a:endParaRPr lang="en-US" altLang="en-US" sz="2000" b="1" dirty="0" smtClean="0"/>
          </a:p>
          <a:p>
            <a:pPr marL="457200" indent="-457200">
              <a:spcBef>
                <a:spcPct val="50000"/>
              </a:spcBef>
              <a:buAutoNum type="alphaLcPeriod"/>
            </a:pPr>
            <a:r>
              <a:rPr lang="en-US" altLang="en-US" sz="2000" b="1" dirty="0" smtClean="0"/>
              <a:t> </a:t>
            </a:r>
            <a:r>
              <a:rPr lang="en-US" altLang="en-US" sz="2000" b="1" dirty="0"/>
              <a:t>What was the average rate of change from the second hour until the fourth.?  </a:t>
            </a:r>
            <a:endParaRPr lang="en-US" altLang="en-US" sz="2000" b="1" dirty="0" smtClean="0"/>
          </a:p>
          <a:p>
            <a:pPr marL="457200" indent="-457200">
              <a:spcBef>
                <a:spcPct val="50000"/>
              </a:spcBef>
              <a:buAutoNum type="alphaLcPeriod"/>
            </a:pPr>
            <a:r>
              <a:rPr lang="en-US" altLang="en-US" sz="2000" b="1" dirty="0" smtClean="0"/>
              <a:t>What </a:t>
            </a:r>
            <a:r>
              <a:rPr lang="en-US" altLang="en-US" sz="2000" b="1" dirty="0"/>
              <a:t>is the interpretation of each </a:t>
            </a:r>
            <a:r>
              <a:rPr lang="en-US" altLang="en-US" sz="2000" b="1" dirty="0" smtClean="0"/>
              <a:t>answer in this context?</a:t>
            </a:r>
            <a:endParaRPr lang="en-US" altLang="en-US" sz="2000" b="1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2" b="45206"/>
          <a:stretch>
            <a:fillRect/>
          </a:stretch>
        </p:blipFill>
        <p:spPr bwMode="auto">
          <a:xfrm>
            <a:off x="4800600" y="1814168"/>
            <a:ext cx="38862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8153400" y="5319368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i="1" dirty="0"/>
              <a:t>hours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876800" y="1585568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i="1" dirty="0"/>
              <a:t>concentration</a:t>
            </a:r>
          </a:p>
        </p:txBody>
      </p:sp>
    </p:spTree>
    <p:extLst>
      <p:ext uri="{BB962C8B-B14F-4D97-AF65-F5344CB8AC3E}">
        <p14:creationId xmlns:p14="http://schemas.microsoft.com/office/powerpoint/2010/main" val="16983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2535" y="1376851"/>
            <a:ext cx="7146388" cy="1010749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A line that intersects the function at two points is called a secant line.</a:t>
            </a:r>
            <a:endParaRPr lang="en-US" altLang="en-US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1" t="22427" r="14850" b="11156"/>
          <a:stretch>
            <a:fillRect/>
          </a:stretch>
        </p:blipFill>
        <p:spPr bwMode="auto">
          <a:xfrm>
            <a:off x="311443" y="2504293"/>
            <a:ext cx="4261143" cy="385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07407" y="28886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4772271" y="2288393"/>
            <a:ext cx="3998936" cy="1010749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The </a:t>
            </a:r>
            <a:r>
              <a:rPr lang="en-US" altLang="en-US" u="sng" dirty="0" smtClean="0"/>
              <a:t>average rate of change</a:t>
            </a:r>
            <a:r>
              <a:rPr lang="en-US" altLang="en-US" dirty="0" smtClean="0"/>
              <a:t> is the slope of the secant line.</a:t>
            </a:r>
            <a:endParaRPr lang="en-US" altLang="en-US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941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03301" y="1714499"/>
                <a:ext cx="7085622" cy="1549401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altLang="en-US" dirty="0" smtClean="0"/>
                  <a:t>Find the equation of the secant line for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</a:rPr>
                      <m:t>𝑓</m:t>
                    </m:r>
                    <m:r>
                      <a:rPr lang="en-US" altLang="en-US" i="1" dirty="0" smtClean="0">
                        <a:latin typeface="Cambria Math" charset="0"/>
                      </a:rPr>
                      <m:t>(</m:t>
                    </m:r>
                    <m:r>
                      <a:rPr lang="en-US" altLang="en-US" i="1" dirty="0" smtClean="0">
                        <a:latin typeface="Cambria Math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altLang="en-US" i="1" dirty="0" smtClean="0"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en-US" i="1" dirty="0" smtClean="0">
                                <a:latin typeface="Cambria Math" charset="0"/>
                              </a:rPr>
                              <m:t>𝑥</m:t>
                            </m:r>
                            <m:r>
                              <a:rPr lang="en-US" altLang="en-US" i="1" dirty="0" smtClean="0">
                                <a:latin typeface="Cambria Math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altLang="en-US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altLang="en-US" i="1" dirty="0" smtClean="0">
                        <a:latin typeface="Cambria Math" charset="0"/>
                      </a:rPr>
                      <m:t>−4 </m:t>
                    </m:r>
                  </m:oMath>
                </a14:m>
                <a:endParaRPr lang="en-US" altLang="en-US" dirty="0" smtClean="0"/>
              </a:p>
              <a:p>
                <a:pPr algn="ctr"/>
                <a:r>
                  <a:rPr lang="en-US" altLang="en-US" dirty="0" smtClean="0"/>
                  <a:t>between x=1 and x=4.</a:t>
                </a:r>
                <a:endParaRPr lang="en-US" altLang="en-US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03301" y="1714499"/>
                <a:ext cx="7085622" cy="1549401"/>
              </a:xfrm>
              <a:blipFill rotWithShape="0">
                <a:blip r:embed="rId2"/>
                <a:stretch>
                  <a:fillRect t="-3937" r="-602" b="-9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8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5891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800" y="3644900"/>
            <a:ext cx="228600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3180" y="1193800"/>
            <a:ext cx="6560820" cy="452596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u="sng" dirty="0" smtClean="0"/>
              <a:t>Classwork</a:t>
            </a:r>
          </a:p>
          <a:p>
            <a:pPr algn="ctr"/>
            <a:r>
              <a:rPr lang="en-US" sz="4000" dirty="0" smtClean="0"/>
              <a:t>Mid-Chapter Review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05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RATES OF CHANGE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smtClean="0"/>
              <a:t>FUNCTIONS, EQUATIONS, &amp;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371600"/>
          </a:xfrm>
        </p:spPr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There are various ways to write the equation of a line. </a:t>
                </a:r>
              </a:p>
              <a:p>
                <a:pPr algn="ctr"/>
                <a:endParaRPr lang="en-US" dirty="0" smtClean="0"/>
              </a:p>
              <a:p>
                <a:pPr algn="ctr">
                  <a:spcAft>
                    <a:spcPts val="2400"/>
                  </a:spcAft>
                </a:pPr>
                <a:r>
                  <a:rPr lang="en-US" sz="3600" b="1" dirty="0" smtClean="0"/>
                  <a:t>Slope Intercept: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charset="0"/>
                      </a:rPr>
                      <m:t>𝑦</m:t>
                    </m:r>
                    <m:r>
                      <a:rPr lang="en-US" sz="3600" b="0" i="1" dirty="0" smtClean="0">
                        <a:latin typeface="Cambria Math" charset="0"/>
                      </a:rPr>
                      <m:t>=</m:t>
                    </m:r>
                    <m:r>
                      <a:rPr lang="en-US" sz="3600" b="0" i="1" dirty="0" err="1" smtClean="0">
                        <a:latin typeface="Cambria Math" charset="0"/>
                      </a:rPr>
                      <m:t>𝑚𝑥</m:t>
                    </m:r>
                    <m:r>
                      <a:rPr lang="en-US" sz="3600" b="0" i="1" dirty="0" err="1" smtClean="0">
                        <a:latin typeface="Cambria Math" charset="0"/>
                      </a:rPr>
                      <m:t>+</m:t>
                    </m:r>
                    <m:r>
                      <a:rPr lang="en-US" sz="3600" b="0" i="1" dirty="0" err="1" smtClean="0">
                        <a:latin typeface="Cambria Math" charset="0"/>
                      </a:rPr>
                      <m:t>𝑏</m:t>
                    </m:r>
                  </m:oMath>
                </a14:m>
                <a:endParaRPr lang="en-US" sz="3600" b="0" dirty="0" smtClean="0"/>
              </a:p>
              <a:p>
                <a:pPr algn="ctr">
                  <a:spcAft>
                    <a:spcPts val="2400"/>
                  </a:spcAft>
                </a:pPr>
                <a:r>
                  <a:rPr lang="en-US" sz="3600" dirty="0" smtClean="0"/>
                  <a:t>Point-Slope: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charset="0"/>
                      </a:rPr>
                      <m:t>𝑦</m:t>
                    </m:r>
                    <m:r>
                      <a:rPr lang="en-US" sz="3600" i="1" dirty="0" smtClean="0">
                        <a:latin typeface="Cambria Math" charset="0"/>
                      </a:rPr>
                      <m:t>−</m:t>
                    </m:r>
                    <m:sSub>
                      <m:sSubPr>
                        <m:ctrlPr>
                          <a:rPr lang="en-US" sz="36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sz="3600" i="1" dirty="0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sz="3600" i="1" dirty="0" smtClean="0">
                        <a:latin typeface="Cambria Math" charset="0"/>
                      </a:rPr>
                      <m:t>=</m:t>
                    </m:r>
                    <m:r>
                      <a:rPr lang="en-US" sz="3600" i="1" dirty="0" smtClean="0">
                        <a:latin typeface="Cambria Math" charset="0"/>
                      </a:rPr>
                      <m:t>𝑚</m:t>
                    </m:r>
                    <m:r>
                      <a:rPr lang="en-US" sz="3600" i="1" dirty="0" smtClean="0">
                        <a:latin typeface="Cambria Math" charset="0"/>
                      </a:rPr>
                      <m:t>(</m:t>
                    </m:r>
                    <m:r>
                      <a:rPr lang="en-US" sz="3600" i="1" dirty="0" smtClean="0">
                        <a:latin typeface="Cambria Math" charset="0"/>
                      </a:rPr>
                      <m:t>𝑥</m:t>
                    </m:r>
                    <m:r>
                      <a:rPr lang="en-US" sz="3600" i="1" dirty="0" smtClean="0">
                        <a:latin typeface="Cambria Math" charset="0"/>
                      </a:rPr>
                      <m:t>−</m:t>
                    </m:r>
                    <m:sSub>
                      <m:sSubPr>
                        <m:ctrlPr>
                          <a:rPr lang="en-US" sz="36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latin typeface="Cambria Math" charset="0"/>
                          </a:rPr>
                          <m:t>𝑥</m:t>
                        </m:r>
                      </m:e>
                      <m:sub>
                        <m:r>
                          <a:rPr lang="en-US" sz="3600" i="1" dirty="0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sz="3600" i="1" dirty="0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3600" dirty="0" smtClean="0"/>
              </a:p>
              <a:p>
                <a:pPr algn="ctr">
                  <a:spcAft>
                    <a:spcPts val="2400"/>
                  </a:spcAft>
                </a:pPr>
                <a:r>
                  <a:rPr lang="en-US" sz="3600" b="1" dirty="0" smtClean="0"/>
                  <a:t>General Form: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charset="0"/>
                      </a:rPr>
                      <m:t>𝐴𝑥</m:t>
                    </m:r>
                    <m:r>
                      <a:rPr lang="en-US" sz="3600" b="0" i="1" dirty="0" smtClean="0">
                        <a:latin typeface="Cambria Math" charset="0"/>
                      </a:rPr>
                      <m:t>+</m:t>
                    </m:r>
                    <m:r>
                      <a:rPr lang="en-US" sz="3600" b="0" i="1" dirty="0" smtClean="0">
                        <a:latin typeface="Cambria Math" charset="0"/>
                      </a:rPr>
                      <m:t>𝐵𝑦</m:t>
                    </m:r>
                    <m:r>
                      <a:rPr lang="en-US" sz="3600" b="0" i="1" dirty="0" smtClean="0">
                        <a:latin typeface="Cambria Math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charset="0"/>
                      </a:rPr>
                      <m:t>𝐶</m:t>
                    </m:r>
                  </m:oMath>
                </a14:m>
                <a:endParaRPr lang="en-US" sz="3600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0"/>
                <a:ext cx="7695027" cy="5194300"/>
              </a:xfrm>
              <a:blipFill rotWithShape="0">
                <a:blip r:embed="rId2"/>
                <a:stretch>
                  <a:fillRect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2300"/>
            <a:ext cx="5791200" cy="711200"/>
          </a:xfrm>
        </p:spPr>
        <p:txBody>
          <a:bodyPr>
            <a:normAutofit/>
          </a:bodyPr>
          <a:lstStyle/>
          <a:p>
            <a:r>
              <a:rPr lang="en-US" dirty="0" smtClean="0"/>
              <a:t>LINEAR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8174893" cy="454691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Write </a:t>
            </a:r>
            <a:r>
              <a:rPr lang="en-US" smtClean="0"/>
              <a:t>the equation of a line passing through the points (5,-2) and (-1,7).</a:t>
            </a:r>
            <a:endParaRPr lang="en-US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28601" y="2514600"/>
                <a:ext cx="3441700" cy="19050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i="1" u="sng" dirty="0" smtClean="0"/>
                  <a:t>Slope Formula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charset="0"/>
                        </a:rPr>
                        <m:t>𝑚</m:t>
                      </m:r>
                      <m:r>
                        <a:rPr lang="en-US" sz="360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 dirty="0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600" i="1" dirty="0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600" i="1" dirty="0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600" i="1" dirty="0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 dirty="0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600" i="1" dirty="0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600" i="1" dirty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 dirty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600" i="1" dirty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i="1" dirty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600" i="1" dirty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 dirty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600" i="1" dirty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i="1" dirty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000" dirty="0" smtClean="0"/>
              </a:p>
            </p:txBody>
          </p:sp>
        </mc:Choice>
        <mc:Fallback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28601" y="2514600"/>
                <a:ext cx="3441700" cy="1905000"/>
              </a:xfrm>
              <a:blipFill rotWithShape="0">
                <a:blip r:embed="rId2"/>
                <a:stretch>
                  <a:fillRect t="-3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99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2300"/>
            <a:ext cx="5791200" cy="711200"/>
          </a:xfrm>
        </p:spPr>
        <p:txBody>
          <a:bodyPr>
            <a:normAutofit/>
          </a:bodyPr>
          <a:lstStyle/>
          <a:p>
            <a:r>
              <a:rPr lang="en-US" smtClean="0"/>
              <a:t>LINEAR </a:t>
            </a:r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11300"/>
                <a:ext cx="8174893" cy="454691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Find the intercepts and slope of the linear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charset="0"/>
                        </a:rPr>
                        <m:t>12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−6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𝑦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=48</m:t>
                      </m:r>
                    </m:oMath>
                  </m:oMathPara>
                </a14:m>
                <a:endParaRPr lang="en-US" sz="40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11300"/>
                <a:ext cx="8174893" cy="4546918"/>
              </a:xfrm>
              <a:blipFill rotWithShape="0">
                <a:blip r:embed="rId2"/>
                <a:stretch>
                  <a:fillRect t="-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5326"/>
            <a:ext cx="5791200" cy="711200"/>
          </a:xfrm>
        </p:spPr>
        <p:txBody>
          <a:bodyPr>
            <a:normAutofit/>
          </a:bodyPr>
          <a:lstStyle/>
          <a:p>
            <a:r>
              <a:rPr lang="en-US" dirty="0" smtClean="0"/>
              <a:t>LINEAR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49400"/>
            <a:ext cx="8174893" cy="48641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Write the equation of the line that passes through (0,-4) and has a slope of -2.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Write the equation of the line that passes through (2,5) and (0,3).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the slope of the line 3x-7y=4?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are the intercepts of the line 2x+8y=-6?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376851"/>
            <a:ext cx="708660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49799" y="1394802"/>
            <a:ext cx="3631223" cy="443519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Find the average rate of change between x=0 and x=2.</a:t>
            </a:r>
            <a:endParaRPr lang="en-US" altLang="en-US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1" t="22427" r="14850" b="11156"/>
          <a:stretch>
            <a:fillRect/>
          </a:stretch>
        </p:blipFill>
        <p:spPr bwMode="auto">
          <a:xfrm>
            <a:off x="136671" y="1915184"/>
            <a:ext cx="449580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5199" y="1376851"/>
            <a:ext cx="3631223" cy="4435190"/>
          </a:xfrm>
        </p:spPr>
        <p:txBody>
          <a:bodyPr>
            <a:noAutofit/>
          </a:bodyPr>
          <a:lstStyle/>
          <a:p>
            <a:pPr algn="ctr"/>
            <a:r>
              <a:rPr lang="en-US" altLang="en-US" smtClean="0"/>
              <a:t>Find the average rate of change between x=2 and x=3.</a:t>
            </a:r>
            <a:endParaRPr lang="en-US" altLang="en-US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1" t="22427" r="14850" b="11156"/>
          <a:stretch>
            <a:fillRect/>
          </a:stretch>
        </p:blipFill>
        <p:spPr bwMode="auto">
          <a:xfrm>
            <a:off x="136671" y="1915184"/>
            <a:ext cx="449580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59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7719</TotalTime>
  <Words>418</Words>
  <Application>Microsoft Macintosh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Black</vt:lpstr>
      <vt:lpstr>Calibri</vt:lpstr>
      <vt:lpstr>Cambria Math</vt:lpstr>
      <vt:lpstr>Arial</vt:lpstr>
      <vt:lpstr>Essential</vt:lpstr>
      <vt:lpstr>PowerPoint Presentation</vt:lpstr>
      <vt:lpstr>FUNCTIONS, EQUATIONS, &amp; GRAPHS</vt:lpstr>
      <vt:lpstr>LINEAR FUNCTIONS</vt:lpstr>
      <vt:lpstr>LINEAR FUNCTIONS</vt:lpstr>
      <vt:lpstr>LINEAR FUNCTIONS</vt:lpstr>
      <vt:lpstr>LINEAR FUNCTIONS</vt:lpstr>
      <vt:lpstr>AVERAGE RATE OF CHANGE</vt:lpstr>
      <vt:lpstr>AVERAGE RATE OF CHANGE</vt:lpstr>
      <vt:lpstr>AVERAGE RATE OF CHANGE</vt:lpstr>
      <vt:lpstr>AVERAGE RATE OF CHANGE</vt:lpstr>
      <vt:lpstr>AVERAGE RATE OF CHANGE</vt:lpstr>
      <vt:lpstr>AVERAGE RATE OF CHANGE</vt:lpstr>
      <vt:lpstr>AVERAGE RATE OF CHANGE</vt:lpstr>
      <vt:lpstr>LET’S PRACTICE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73</cp:revision>
  <dcterms:created xsi:type="dcterms:W3CDTF">2014-08-15T16:50:20Z</dcterms:created>
  <dcterms:modified xsi:type="dcterms:W3CDTF">2017-08-31T11:03:28Z</dcterms:modified>
</cp:coreProperties>
</file>