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7" r:id="rId2"/>
    <p:sldId id="260" r:id="rId3"/>
    <p:sldId id="259" r:id="rId4"/>
    <p:sldId id="306" r:id="rId5"/>
    <p:sldId id="307" r:id="rId6"/>
    <p:sldId id="304" r:id="rId7"/>
    <p:sldId id="308" r:id="rId8"/>
    <p:sldId id="309" r:id="rId9"/>
    <p:sldId id="310" r:id="rId10"/>
    <p:sldId id="311" r:id="rId11"/>
    <p:sldId id="312" r:id="rId12"/>
    <p:sldId id="29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6"/>
    <p:restoredTop sz="91445"/>
  </p:normalViewPr>
  <p:slideViewPr>
    <p:cSldViewPr snapToGrid="0" snapToObjects="1">
      <p:cViewPr>
        <p:scale>
          <a:sx n="78" d="100"/>
          <a:sy n="78" d="100"/>
        </p:scale>
        <p:origin x="432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5879B-F103-CD40-9FE4-E845A676453A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71682-F9CC-F947-A06A-D9B965AD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9, 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778"/>
            <a:ext cx="5791200" cy="986765"/>
          </a:xfrm>
        </p:spPr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1214"/>
                <a:ext cx="8229600" cy="4735286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 smtClean="0"/>
                  <a:t>Solve each of the following.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i="1" dirty="0" smtClean="0">
                    <a:latin typeface="Cambria Math" charset="0"/>
                  </a:rPr>
                  <a:t>(-5)</a:t>
                </a:r>
                <a:r>
                  <a:rPr lang="en-US" sz="4000" i="1" baseline="30000" dirty="0" smtClean="0">
                    <a:latin typeface="Cambria Math" charset="0"/>
                  </a:rPr>
                  <a:t>2</a:t>
                </a:r>
                <a:endParaRPr lang="en-US" sz="4000" i="1" baseline="30000" dirty="0" smtClean="0">
                  <a:latin typeface="Cambria Math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𝟏𝟔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𝟒𝟎𝟎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charset="0"/>
                          </a:rPr>
                          <m:t>𝟑𝟔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 algn="ctr"/>
                <a:endParaRPr lang="en-US" sz="3200" dirty="0"/>
              </a:p>
              <a:p>
                <a:endParaRPr lang="en-US" sz="4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1214"/>
                <a:ext cx="8229600" cy="4735286"/>
              </a:xfrm>
              <a:blipFill rotWithShape="0">
                <a:blip r:embed="rId2"/>
                <a:stretch>
                  <a:fillRect l="-2519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94400" y="315298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CODE: </a:t>
            </a:r>
            <a:r>
              <a:rPr lang="en-US" sz="2800" b="1" dirty="0" smtClean="0">
                <a:solidFill>
                  <a:srgbClr val="00B050"/>
                </a:solidFill>
              </a:rPr>
              <a:t>GREEN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EQUATIONS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sz="3200" dirty="0" smtClean="0"/>
                  <a:t>Since y</a:t>
                </a:r>
                <a:r>
                  <a:rPr lang="en-US" sz="3200" dirty="0" smtClean="0"/>
                  <a:t>ou cannot take the square root of a negative number, the solution is </a:t>
                </a:r>
                <a:r>
                  <a:rPr lang="en-US" sz="3200" u="sng" dirty="0" smtClean="0"/>
                  <a:t>imaginary</a:t>
                </a:r>
                <a:r>
                  <a:rPr lang="en-US" sz="3200" dirty="0" smtClean="0"/>
                  <a:t>.</a:t>
                </a:r>
              </a:p>
              <a:p>
                <a:pPr algn="ctr"/>
                <a:endParaRPr lang="en-US" sz="32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charset="0"/>
                            </a:rPr>
                            <m:t>𝟏</m:t>
                          </m:r>
                        </m:e>
                      </m:rad>
                      <m:r>
                        <a:rPr lang="en-US" sz="4400" b="1" i="1" smtClean="0">
                          <a:latin typeface="Cambria Math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charset="0"/>
                        </a:rPr>
                        <m:t>𝒊</m:t>
                      </m:r>
                    </m:oMath>
                  </m:oMathPara>
                </a14:m>
                <a:endParaRPr lang="en-US" sz="4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charset="0"/>
                            </a:rPr>
                            <m:t>𝟔𝟒</m:t>
                          </m:r>
                        </m:e>
                      </m:rad>
                      <m:r>
                        <a:rPr lang="en-US" sz="4400" i="1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charset="0"/>
                            </a:rPr>
                            <m:t>𝟒𝟗</m:t>
                          </m:r>
                        </m:e>
                      </m:rad>
                      <m:r>
                        <a:rPr lang="en-US" sz="4400" i="1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  <a:p>
                <a:pPr algn="ctr"/>
                <a:endParaRPr lang="en-US" sz="4400" dirty="0" smtClean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  <a:blipFill rotWithShape="0">
                <a:blip r:embed="rId2"/>
                <a:stretch>
                  <a:fillRect l="-950" t="-2706" r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EQUATIONS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dirty="0" smtClean="0"/>
                  <a:t>Sometimes a quadratic equation might have </a:t>
                </a:r>
                <a:r>
                  <a:rPr lang="en-US" sz="3200" u="sng" dirty="0" smtClean="0"/>
                  <a:t>imaginary</a:t>
                </a:r>
                <a:r>
                  <a:rPr lang="en-US" sz="3200" dirty="0" smtClean="0"/>
                  <a:t> solutions.</a:t>
                </a:r>
                <a:endParaRPr lang="en-US" sz="3200" dirty="0" smtClean="0"/>
              </a:p>
              <a:p>
                <a:pPr algn="ctr"/>
                <a:endParaRPr lang="en-US" sz="16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charset="0"/>
                        </a:rPr>
                        <m:t>𝟏𝟐</m:t>
                      </m:r>
                      <m:r>
                        <a:rPr lang="en-US" sz="4400" b="1" i="1" smtClean="0">
                          <a:latin typeface="Cambria Math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sz="4400" dirty="0" smtClean="0"/>
              </a:p>
              <a:p>
                <a:pPr algn="ctr"/>
                <a:endParaRPr lang="en-US" sz="4400" dirty="0" smtClean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  <a:blipFill rotWithShape="0">
                <a:blip r:embed="rId2"/>
                <a:stretch>
                  <a:fillRect l="-1742" t="-1675" r="-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EQUATIONS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2707" y="1574801"/>
            <a:ext cx="7695027" cy="472802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7286" y="1524318"/>
                <a:ext cx="8294914" cy="482899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dirty="0" smtClean="0"/>
                  <a:t>Solve each of the following. State if the solution(s) are real or imaginary.</a:t>
                </a:r>
              </a:p>
              <a:p>
                <a:pPr marL="742950" indent="-7429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charset="0"/>
                      </a:rPr>
                      <m:t>𝟐</m:t>
                    </m:r>
                    <m:sSup>
                      <m:sSupPr>
                        <m:ctrlPr>
                          <a:rPr lang="en-US" sz="3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charset="0"/>
                      </a:rPr>
                      <m:t>−</m:t>
                    </m:r>
                    <m:r>
                      <a:rPr lang="en-US" sz="3600" b="1" i="1" smtClean="0">
                        <a:latin typeface="Cambria Math" charset="0"/>
                      </a:rPr>
                      <m:t>𝟏𝟎</m:t>
                    </m:r>
                    <m:r>
                      <a:rPr lang="en-US" sz="3600" b="1" i="1" smtClean="0">
                        <a:latin typeface="Cambria Math" charset="0"/>
                      </a:rPr>
                      <m:t>=</m:t>
                    </m:r>
                    <m:r>
                      <a:rPr lang="en-US" sz="3600" b="1" i="1" smtClean="0">
                        <a:latin typeface="Cambria Math" charset="0"/>
                      </a:rPr>
                      <m:t>𝟏𝟖</m:t>
                    </m:r>
                  </m:oMath>
                </a14:m>
                <a:endParaRPr lang="en-US" sz="3600" b="1" i="1" dirty="0" smtClean="0"/>
              </a:p>
              <a:p>
                <a:pPr marL="742950" indent="-7429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sz="3600" i="1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charset="0"/>
                      </a:rPr>
                      <m:t>+</m:t>
                    </m:r>
                    <m:r>
                      <a:rPr lang="en-US" sz="3600" i="1">
                        <a:latin typeface="Cambria Math" charset="0"/>
                      </a:rPr>
                      <m:t>𝟏</m:t>
                    </m:r>
                    <m:r>
                      <a:rPr lang="en-US" sz="3600" b="1" i="1" smtClean="0">
                        <a:latin typeface="Cambria Math" charset="0"/>
                      </a:rPr>
                      <m:t>𝟐</m:t>
                    </m:r>
                    <m:r>
                      <a:rPr lang="en-US" sz="3600" i="1">
                        <a:latin typeface="Cambria Math" charset="0"/>
                      </a:rPr>
                      <m:t>=</m:t>
                    </m:r>
                    <m:r>
                      <a:rPr lang="en-US" sz="3600" b="1" i="1" smtClean="0">
                        <a:latin typeface="Cambria Math" charset="0"/>
                      </a:rPr>
                      <m:t>𝟒</m:t>
                    </m:r>
                  </m:oMath>
                </a14:m>
                <a:endParaRPr lang="en-US" sz="3600" b="1" i="1" dirty="0" smtClean="0"/>
              </a:p>
              <a:p>
                <a:pPr marL="742950" indent="-7429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charset="0"/>
                      </a:rPr>
                      <m:t>𝟓</m:t>
                    </m:r>
                    <m:r>
                      <a:rPr lang="en-US" sz="3600" b="1" i="1" smtClean="0">
                        <a:latin typeface="Cambria Math" charset="0"/>
                      </a:rPr>
                      <m:t>(</m:t>
                    </m:r>
                    <m:r>
                      <a:rPr lang="en-US" sz="3600" b="1" i="1" smtClean="0">
                        <a:latin typeface="Cambria Math" charset="0"/>
                      </a:rPr>
                      <m:t>𝟐</m:t>
                    </m:r>
                    <m:sSup>
                      <m:sSupPr>
                        <m:ctrlPr>
                          <a:rPr lang="en-US" sz="3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charset="0"/>
                      </a:rPr>
                      <m:t>−</m:t>
                    </m:r>
                    <m:r>
                      <a:rPr lang="en-US" sz="3600" b="1" i="1" smtClean="0">
                        <a:latin typeface="Cambria Math" charset="0"/>
                      </a:rPr>
                      <m:t>𝟑</m:t>
                    </m:r>
                    <m:r>
                      <a:rPr lang="en-US" sz="3600" b="1" i="1" smtClean="0">
                        <a:latin typeface="Cambria Math" charset="0"/>
                      </a:rPr>
                      <m:t>)</m:t>
                    </m:r>
                    <m:r>
                      <a:rPr lang="en-US" sz="3600" i="1">
                        <a:latin typeface="Cambria Math" charset="0"/>
                      </a:rPr>
                      <m:t>=</m:t>
                    </m:r>
                    <m:r>
                      <a:rPr lang="en-US" sz="3600" b="1" i="1" smtClean="0">
                        <a:latin typeface="Cambria Math" charset="0"/>
                      </a:rPr>
                      <m:t>𝟒</m:t>
                    </m:r>
                    <m:r>
                      <a:rPr lang="en-US" sz="3600" b="1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3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charset="0"/>
                      </a:rPr>
                      <m:t>−</m:t>
                    </m:r>
                    <m:r>
                      <a:rPr lang="en-US" sz="3600" b="1" i="1" smtClean="0">
                        <a:latin typeface="Cambria Math" charset="0"/>
                      </a:rPr>
                      <m:t>𝟏𝟎</m:t>
                    </m:r>
                    <m:r>
                      <a:rPr lang="en-US" sz="3600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600" i="1" dirty="0"/>
              </a:p>
              <a:p>
                <a:pPr marL="742950" indent="-742950">
                  <a:buFont typeface="+mj-lt"/>
                  <a:buAutoNum type="arabicPeriod"/>
                </a:pPr>
                <a:endParaRPr lang="en-US" sz="3600" i="1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7286" y="1524318"/>
                <a:ext cx="8294914" cy="4828993"/>
              </a:xfrm>
              <a:blipFill rotWithShape="0">
                <a:blip r:embed="rId2"/>
                <a:stretch>
                  <a:fillRect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994400" y="315298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CODE: </a:t>
            </a:r>
            <a:r>
              <a:rPr lang="en-US" sz="2800" b="1" dirty="0" smtClean="0">
                <a:solidFill>
                  <a:srgbClr val="00B050"/>
                </a:solidFill>
              </a:rPr>
              <a:t>GREEN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91602"/>
          </a:xfrm>
        </p:spPr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pic>
        <p:nvPicPr>
          <p:cNvPr id="5" name="Picture 4" descr="orange-raffle-tick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57" y="0"/>
            <a:ext cx="1688954" cy="1253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2514" y="321418"/>
            <a:ext cx="2184400" cy="52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CODE: </a:t>
            </a:r>
            <a:r>
              <a:rPr lang="en-US" sz="2800" b="1" i="1" dirty="0" smtClean="0">
                <a:solidFill>
                  <a:schemeClr val="tx2"/>
                </a:solidFill>
              </a:rPr>
              <a:t>RED</a:t>
            </a:r>
            <a:endParaRPr lang="en-US" sz="2800" b="1" i="1" dirty="0">
              <a:solidFill>
                <a:schemeClr val="tx2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6300"/>
            <a:ext cx="8294914" cy="180671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Write an equation to represent the situation described below and solve for x to find the length of each side.</a:t>
            </a:r>
            <a:endParaRPr lang="en-US" sz="3200" i="1" dirty="0"/>
          </a:p>
          <a:p>
            <a:pPr marL="742950" indent="-742950">
              <a:buFont typeface="+mj-lt"/>
              <a:buAutoNum type="arabicPeriod"/>
            </a:pP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53465" r="44762"/>
          <a:stretch/>
        </p:blipFill>
        <p:spPr>
          <a:xfrm>
            <a:off x="604156" y="2750917"/>
            <a:ext cx="7821387" cy="2095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0"/>
          <a:stretch/>
        </p:blipFill>
        <p:spPr>
          <a:xfrm>
            <a:off x="2352149" y="4168099"/>
            <a:ext cx="3896251" cy="2575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7900" y="3010454"/>
            <a:ext cx="5388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97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4643geometr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3" b="1410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QUADRATIC FUNCTIONS &amp; SQUARE ROOTS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419514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QUADRATIC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dirty="0" smtClean="0"/>
                  <a:t>A square root is the opposite of a square [exponent of two].</a:t>
                </a:r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5400" i="1" dirty="0" smtClean="0">
                              <a:latin typeface="Cambria Math" charset="0"/>
                            </a:rPr>
                            <m:t>7</m:t>
                          </m:r>
                        </m:e>
                        <m:sup>
                          <m:r>
                            <a:rPr lang="en-US" sz="5400" i="1" dirty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5400" i="1" dirty="0" smtClean="0">
                          <a:latin typeface="Cambria Math" charset="0"/>
                        </a:rPr>
                        <m:t>=49</m:t>
                      </m:r>
                    </m:oMath>
                  </m:oMathPara>
                </a14:m>
                <a:endParaRPr lang="en-US" sz="5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0" i="1" dirty="0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0" i="1" dirty="0" smtClean="0">
                              <a:latin typeface="Cambria Math" charset="0"/>
                            </a:rPr>
                            <m:t>49</m:t>
                          </m:r>
                        </m:e>
                      </m:rad>
                      <m:r>
                        <a:rPr lang="en-US" sz="5400" b="0" i="1" dirty="0">
                          <a:latin typeface="Cambria Math" charset="0"/>
                        </a:rPr>
                        <m:t>=</m:t>
                      </m:r>
                      <m:r>
                        <a:rPr lang="en-US" sz="5400" b="0" i="1" dirty="0" smtClean="0"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sz="5400" b="0" dirty="0"/>
              </a:p>
              <a:p>
                <a:pPr algn="ctr"/>
                <a:r>
                  <a:rPr lang="en-US" sz="3200" dirty="0" smtClean="0"/>
                  <a:t>You </a:t>
                </a:r>
                <a:r>
                  <a:rPr lang="en-US" sz="3200" u="sng" dirty="0" smtClean="0"/>
                  <a:t>cannot</a:t>
                </a:r>
                <a:r>
                  <a:rPr lang="en-US" sz="3200" dirty="0" smtClean="0"/>
                  <a:t> take the square root of a negative number because no number multiplied by </a:t>
                </a:r>
                <a:r>
                  <a:rPr lang="en-US" sz="3200" i="1" dirty="0" smtClean="0"/>
                  <a:t>itself</a:t>
                </a:r>
                <a:r>
                  <a:rPr lang="en-US" sz="3200" dirty="0" smtClean="0"/>
                  <a:t> can be negative.</a:t>
                </a:r>
                <a:endParaRPr lang="en-US" sz="3200" dirty="0" smtClean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  <a:blipFill rotWithShape="0">
                <a:blip r:embed="rId2"/>
                <a:stretch>
                  <a:fillRect t="-1675" r="-1267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2707" y="1574801"/>
            <a:ext cx="7695027" cy="4728028"/>
          </a:xfrm>
        </p:spPr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712298"/>
            <a:ext cx="83185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dirty="0" smtClean="0"/>
                  <a:t>If there is a square root in the denominator, the fraction needs to be </a:t>
                </a:r>
                <a:r>
                  <a:rPr lang="en-US" sz="3200" u="sng" dirty="0" smtClean="0"/>
                  <a:t>rationalized</a:t>
                </a:r>
                <a:r>
                  <a:rPr lang="en-US" sz="3200" dirty="0" smtClean="0"/>
                  <a:t>.</a:t>
                </a:r>
              </a:p>
              <a:p>
                <a:pPr algn="ctr"/>
                <a:endParaRPr lang="en-US" sz="3200" dirty="0" smtClean="0"/>
              </a:p>
              <a:p>
                <a:pPr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charset="0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smtClean="0"/>
                  <a:t> =</a:t>
                </a:r>
                <a:endParaRPr lang="en-US" sz="3200" dirty="0" smtClean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  <a:blipFill rotWithShape="0">
                <a:blip r:embed="rId2"/>
                <a:stretch>
                  <a:fillRect l="-238" t="-1675" r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48155"/>
                <a:ext cx="8033657" cy="4728028"/>
              </a:xfrm>
            </p:spPr>
            <p:txBody>
              <a:bodyPr anchor="ctr">
                <a:normAutofit fontScale="92500" lnSpcReduction="20000"/>
              </a:bodyPr>
              <a:lstStyle/>
              <a:p>
                <a:pPr algn="ctr"/>
                <a:r>
                  <a:rPr lang="en-US" sz="4000" dirty="0" smtClean="0"/>
                  <a:t>Simplify each of the following.</a:t>
                </a: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𝟐𝟒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𝟒𝟓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charset="0"/>
                              </a:rPr>
                              <m:t>𝟖𝟏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charset="0"/>
                              </a:rPr>
                              <m:t>𝟒𝟗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charset="0"/>
                              </a:rPr>
                              <m:t>𝟓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48155"/>
                <a:ext cx="8033657" cy="4728028"/>
              </a:xfrm>
              <a:blipFill rotWithShape="0">
                <a:blip r:embed="rId2"/>
                <a:stretch>
                  <a:fillRect t="-9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16600" y="34795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CODE: </a:t>
            </a:r>
            <a:r>
              <a:rPr lang="en-US" sz="2800" b="1" dirty="0" smtClean="0">
                <a:solidFill>
                  <a:schemeClr val="accent2"/>
                </a:solidFill>
              </a:rPr>
              <a:t>YELLOW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EQUATIONS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sz="3200" dirty="0" smtClean="0"/>
                  <a:t>A quadratic equation can be written in the form</a:t>
                </a:r>
                <a:r>
                  <a:rPr lang="is-IS" sz="3200" dirty="0" smtClean="0"/>
                  <a:t>…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dirty="0" smtClean="0">
                          <a:latin typeface="Cambria Math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5400" b="1" i="1" dirty="0" smtClean="0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 dirty="0" smtClean="0">
                              <a:latin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dirty="0" smtClean="0">
                          <a:latin typeface="Cambria Math" charset="0"/>
                        </a:rPr>
                        <m:t>+</m:t>
                      </m:r>
                      <m:r>
                        <a:rPr lang="en-US" sz="5400" b="1" i="1" dirty="0" smtClean="0">
                          <a:latin typeface="Cambria Math" charset="0"/>
                        </a:rPr>
                        <m:t>𝒄</m:t>
                      </m:r>
                      <m:r>
                        <a:rPr lang="en-US" sz="5400" b="1" i="1" dirty="0" smtClean="0">
                          <a:latin typeface="Cambria Math" charset="0"/>
                        </a:rPr>
                        <m:t>=</m:t>
                      </m:r>
                      <m:r>
                        <a:rPr lang="en-US" sz="5400" b="1" i="1" dirty="0" smtClean="0"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sz="5400" b="1" dirty="0" smtClean="0"/>
              </a:p>
              <a:p>
                <a:pPr algn="ctr"/>
                <a:endParaRPr lang="en-US" sz="4800" b="1" dirty="0" smtClean="0"/>
              </a:p>
              <a:p>
                <a:pPr algn="ctr"/>
                <a:r>
                  <a:rPr lang="en-US" sz="3200" dirty="0" smtClean="0"/>
                  <a:t>In order to solve a quadratic equation, you must use square roots.</a:t>
                </a:r>
                <a:endParaRPr lang="en-US" sz="3200" dirty="0" smtClean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  <a:blipFill rotWithShape="0">
                <a:blip r:embed="rId2"/>
                <a:stretch>
                  <a:fillRect l="-1029" t="-2706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EQUATIONS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</p:spPr>
            <p:txBody>
              <a:bodyPr>
                <a:normAutofit/>
              </a:bodyPr>
              <a:lstStyle/>
              <a:p>
                <a:pPr algn="ctr"/>
                <a:endParaRPr lang="en-US" sz="32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dirty="0" smtClean="0">
                          <a:latin typeface="Cambria Math" charset="0"/>
                        </a:rPr>
                        <m:t>𝟐</m:t>
                      </m:r>
                      <m:sSup>
                        <m:sSupPr>
                          <m:ctrlPr>
                            <a:rPr lang="en-US" sz="5400" b="1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5400" b="1" i="1" dirty="0" smtClean="0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 dirty="0" smtClean="0">
                              <a:latin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dirty="0" smtClean="0">
                          <a:latin typeface="Cambria Math" charset="0"/>
                        </a:rPr>
                        <m:t>−</m:t>
                      </m:r>
                      <m:r>
                        <a:rPr lang="en-US" sz="5400" b="1" i="1" dirty="0" smtClean="0">
                          <a:latin typeface="Cambria Math" charset="0"/>
                        </a:rPr>
                        <m:t>𝟏𝟔</m:t>
                      </m:r>
                      <m:r>
                        <a:rPr lang="en-US" sz="5400" b="1" i="1" dirty="0" smtClean="0">
                          <a:latin typeface="Cambria Math" charset="0"/>
                        </a:rPr>
                        <m:t>=</m:t>
                      </m:r>
                      <m:r>
                        <a:rPr lang="en-US" sz="5400" b="1" i="1" dirty="0" smtClean="0"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sz="5400" b="1" dirty="0" smtClean="0"/>
              </a:p>
              <a:p>
                <a:pPr algn="ctr"/>
                <a:endParaRPr lang="en-US" sz="4800" b="1" dirty="0" smtClean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equations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48155"/>
                <a:ext cx="8033657" cy="4728028"/>
              </a:xfrm>
            </p:spPr>
            <p:txBody>
              <a:bodyPr anchor="ctr">
                <a:normAutofit/>
              </a:bodyPr>
              <a:lstStyle/>
              <a:p>
                <a:pPr algn="ctr"/>
                <a:r>
                  <a:rPr lang="en-US" sz="3600" dirty="0" smtClean="0"/>
                  <a:t>Solve each of the following. Simplify your answer if necessary.</a:t>
                </a:r>
              </a:p>
              <a:p>
                <a:pPr marL="742950" indent="-7429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charset="0"/>
                      </a:rPr>
                      <m:t>−</m:t>
                    </m:r>
                    <m:r>
                      <a:rPr lang="en-US" sz="4000" b="1" i="1" smtClean="0">
                        <a:latin typeface="Cambria Math" charset="0"/>
                      </a:rPr>
                      <m:t>𝟓</m:t>
                    </m:r>
                    <m:sSup>
                      <m:sSupPr>
                        <m:ctrlPr>
                          <a:rPr lang="en-US" sz="40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charset="0"/>
                      </a:rPr>
                      <m:t>+</m:t>
                    </m:r>
                    <m:r>
                      <a:rPr lang="en-US" sz="4000" b="1" i="1" smtClean="0">
                        <a:latin typeface="Cambria Math" charset="0"/>
                      </a:rPr>
                      <m:t>𝟗</m:t>
                    </m:r>
                    <m:r>
                      <a:rPr lang="en-US" sz="4000" b="1" i="1" smtClean="0">
                        <a:latin typeface="Cambria Math" charset="0"/>
                      </a:rPr>
                      <m:t>=</m:t>
                    </m:r>
                    <m:r>
                      <a:rPr lang="en-US" sz="4000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sz="4000" dirty="0" smtClean="0"/>
              </a:p>
              <a:p>
                <a:pPr marL="742950" indent="-7429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charset="0"/>
                      </a:rPr>
                      <m:t>−</m:t>
                    </m:r>
                    <m:r>
                      <a:rPr lang="en-US" sz="4000" b="1" i="1" smtClean="0">
                        <a:latin typeface="Cambria Math" charset="0"/>
                      </a:rPr>
                      <m:t>𝟐𝟒</m:t>
                    </m:r>
                    <m:r>
                      <a:rPr lang="en-US" sz="4000" b="1" i="1" smtClean="0">
                        <a:latin typeface="Cambria Math" charset="0"/>
                      </a:rPr>
                      <m:t>=</m:t>
                    </m:r>
                    <m:r>
                      <a:rPr lang="en-US" sz="4000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sz="4000" dirty="0" smtClean="0"/>
              </a:p>
              <a:p>
                <a:pPr marL="742950" indent="-74295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charset="0"/>
                      </a:rPr>
                      <m:t>−</m:t>
                    </m:r>
                    <m:r>
                      <a:rPr lang="en-US" sz="4000" b="1" i="1" smtClean="0">
                        <a:latin typeface="Cambria Math" charset="0"/>
                      </a:rPr>
                      <m:t>𝟒</m:t>
                    </m:r>
                    <m:sSup>
                      <m:sSupPr>
                        <m:ctrlPr>
                          <a:rPr lang="en-US" sz="40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charset="0"/>
                      </a:rPr>
                      <m:t>+</m:t>
                    </m:r>
                    <m:r>
                      <a:rPr lang="en-US" sz="4000" b="1" i="1" smtClean="0">
                        <a:latin typeface="Cambria Math" charset="0"/>
                      </a:rPr>
                      <m:t>𝟏𝟖</m:t>
                    </m:r>
                    <m:r>
                      <a:rPr lang="en-US" sz="4000" b="1" i="1" smtClean="0">
                        <a:latin typeface="Cambria Math" charset="0"/>
                      </a:rPr>
                      <m:t>=</m:t>
                    </m:r>
                    <m:r>
                      <a:rPr lang="en-US" sz="4000" b="1" i="1" smtClean="0">
                        <a:latin typeface="Cambria Math" charset="0"/>
                      </a:rPr>
                      <m:t>𝟓</m:t>
                    </m:r>
                  </m:oMath>
                </a14:m>
                <a:endParaRPr lang="en-US" sz="40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48155"/>
                <a:ext cx="8033657" cy="4728028"/>
              </a:xfrm>
              <a:blipFill rotWithShape="0">
                <a:blip r:embed="rId2"/>
                <a:stretch>
                  <a:fillRect t="-1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16600" y="34795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CODE: </a:t>
            </a:r>
            <a:r>
              <a:rPr lang="en-US" sz="2800" b="1" dirty="0" smtClean="0">
                <a:solidFill>
                  <a:schemeClr val="accent2"/>
                </a:solidFill>
              </a:rPr>
              <a:t>YELLOW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7543</TotalTime>
  <Words>203</Words>
  <Application>Microsoft Macintosh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Black</vt:lpstr>
      <vt:lpstr>Calibri</vt:lpstr>
      <vt:lpstr>Cambria Math</vt:lpstr>
      <vt:lpstr>Arial</vt:lpstr>
      <vt:lpstr>Essential</vt:lpstr>
      <vt:lpstr>Bell ringer</vt:lpstr>
      <vt:lpstr>QUADRATIC FUNCTIONS</vt:lpstr>
      <vt:lpstr>SQUARE ROOTS</vt:lpstr>
      <vt:lpstr>SQUARE ROOTS</vt:lpstr>
      <vt:lpstr>SQUARE ROOTS</vt:lpstr>
      <vt:lpstr>SQUARE ROOTS</vt:lpstr>
      <vt:lpstr>QUADRATIC EQUATIONS</vt:lpstr>
      <vt:lpstr>QUADRATIC EQUATIONS</vt:lpstr>
      <vt:lpstr>Quadratic equations</vt:lpstr>
      <vt:lpstr>QUADRATIC EQUATIONS</vt:lpstr>
      <vt:lpstr>QUADRATIC EQUATIONS</vt:lpstr>
      <vt:lpstr>QUADRATIC EQUATIONS</vt:lpstr>
      <vt:lpstr>EXIT TICKET</vt:lpstr>
    </vt:vector>
  </TitlesOfParts>
  <Company>University of Central Florida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McKenna Phillips</dc:creator>
  <cp:lastModifiedBy>PHILLIPS, IDA M</cp:lastModifiedBy>
  <cp:revision>71</cp:revision>
  <dcterms:created xsi:type="dcterms:W3CDTF">2014-08-15T16:50:20Z</dcterms:created>
  <dcterms:modified xsi:type="dcterms:W3CDTF">2017-10-09T14:51:55Z</dcterms:modified>
</cp:coreProperties>
</file>