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5"/>
  </p:notesMasterIdLst>
  <p:sldIdLst>
    <p:sldId id="259" r:id="rId2"/>
    <p:sldId id="260" r:id="rId3"/>
    <p:sldId id="280" r:id="rId4"/>
    <p:sldId id="301" r:id="rId5"/>
    <p:sldId id="300" r:id="rId6"/>
    <p:sldId id="294" r:id="rId7"/>
    <p:sldId id="293" r:id="rId8"/>
    <p:sldId id="303" r:id="rId9"/>
    <p:sldId id="302" r:id="rId10"/>
    <p:sldId id="304" r:id="rId11"/>
    <p:sldId id="305" r:id="rId12"/>
    <p:sldId id="306" r:id="rId13"/>
    <p:sldId id="29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68"/>
    <p:restoredTop sz="91445"/>
  </p:normalViewPr>
  <p:slideViewPr>
    <p:cSldViewPr snapToGrid="0" snapToObjects="1">
      <p:cViewPr>
        <p:scale>
          <a:sx n="97" d="100"/>
          <a:sy n="97" d="100"/>
        </p:scale>
        <p:origin x="1000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5879B-F103-CD40-9FE4-E845A676453A}" type="datetimeFigureOut">
              <a:rPr lang="en-US" smtClean="0"/>
              <a:t>9/18/17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71682-F9CC-F947-A06A-D9B965AD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99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September 18,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September 18,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September 18,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September 18,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September 18,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September 18,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September 18,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September 18,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September 18,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September 18,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September 18,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September 18,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jpg"/><Relationship Id="rId3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62707" y="1574801"/>
            <a:ext cx="7695027" cy="130331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State</a:t>
            </a:r>
            <a:r>
              <a:rPr lang="en-US" sz="3200" dirty="0" smtClean="0"/>
              <a:t> the domain of the function below in interval notation.</a:t>
            </a:r>
          </a:p>
          <a:p>
            <a:pPr algn="ctr"/>
            <a:endParaRPr lang="en-US" sz="4000" dirty="0" smtClean="0"/>
          </a:p>
          <a:p>
            <a:pPr algn="ctr"/>
            <a:endParaRPr lang="en-US" sz="16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53778"/>
            <a:ext cx="5791200" cy="9867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56300" y="323940"/>
            <a:ext cx="269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rgbClr val="00B050"/>
                </a:solidFill>
              </a:rPr>
              <a:t>GREEN</a:t>
            </a:r>
            <a:endParaRPr lang="en-US" sz="2800" b="1" dirty="0">
              <a:solidFill>
                <a:srgbClr val="00B050"/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19" b="33295"/>
          <a:stretch>
            <a:fillRect/>
          </a:stretch>
        </p:blipFill>
        <p:spPr bwMode="auto">
          <a:xfrm>
            <a:off x="1466754" y="2765468"/>
            <a:ext cx="5578475" cy="367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Oval 1"/>
          <p:cNvSpPr/>
          <p:nvPr/>
        </p:nvSpPr>
        <p:spPr>
          <a:xfrm>
            <a:off x="3869505" y="4484757"/>
            <a:ext cx="140224" cy="1402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6971806" y="2969094"/>
            <a:ext cx="226855" cy="6980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931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261100" cy="1028382"/>
          </a:xfrm>
        </p:spPr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75407" y="1181100"/>
                <a:ext cx="7695027" cy="5194300"/>
              </a:xfrm>
            </p:spPr>
            <p:txBody>
              <a:bodyPr>
                <a:normAutofit/>
              </a:bodyPr>
              <a:lstStyle/>
              <a:p>
                <a:pPr lvl="0"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dirty="0" smtClean="0">
                    <a:solidFill>
                      <a:srgbClr val="000000"/>
                    </a:solidFill>
                    <a:latin typeface="Arial" charset="0"/>
                  </a:rPr>
                  <a:t>Sometimes the domain of the resulting function may be different.</a:t>
                </a:r>
              </a:p>
              <a:p>
                <a:pPr lvl="0" algn="ctr" fontAlgn="base">
                  <a:spcBef>
                    <a:spcPct val="5000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a:rPr lang="en-US" altLang="en-US" sz="3200" b="1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𝒇</m:t>
                    </m:r>
                    <m:r>
                      <a:rPr lang="en-US" altLang="en-US" sz="3200" b="1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(</m:t>
                    </m:r>
                    <m:r>
                      <a:rPr lang="en-US" altLang="en-US" sz="3200" b="1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𝒙</m:t>
                    </m:r>
                    <m:r>
                      <a:rPr lang="en-US" altLang="en-US" sz="3200" b="1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)=</m:t>
                    </m:r>
                    <m:rad>
                      <m:radPr>
                        <m:degHide m:val="on"/>
                        <m:ctrlPr>
                          <a:rPr lang="en-US" altLang="en-US" sz="3200" b="1" i="1" dirty="0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US" altLang="en-US" sz="3200" b="1" i="1" dirty="0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𝟐</m:t>
                        </m:r>
                        <m:r>
                          <a:rPr lang="en-US" altLang="en-US" sz="3200" b="1" i="1" dirty="0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𝒙</m:t>
                        </m:r>
                        <m:r>
                          <a:rPr lang="en-US" altLang="en-US" sz="3200" b="1" i="1" dirty="0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+</m:t>
                        </m:r>
                        <m:r>
                          <a:rPr lang="en-US" altLang="en-US" sz="3200" b="1" i="1" dirty="0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𝟒</m:t>
                        </m:r>
                      </m:e>
                    </m:rad>
                  </m:oMath>
                </a14:m>
                <a:r>
                  <a:rPr lang="en-US" altLang="en-US" sz="3200" dirty="0" smtClean="0">
                    <a:solidFill>
                      <a:srgbClr val="000000"/>
                    </a:solidFill>
                    <a:latin typeface="Arial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altLang="en-US" sz="3200" b="1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𝒈</m:t>
                    </m:r>
                    <m:r>
                      <a:rPr lang="en-US" altLang="en-US" sz="3200" b="1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(</m:t>
                    </m:r>
                    <m:r>
                      <a:rPr lang="en-US" altLang="en-US" sz="3200" b="1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𝒙</m:t>
                    </m:r>
                    <m:r>
                      <a:rPr lang="en-US" altLang="en-US" sz="3200" b="1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)=</m:t>
                    </m:r>
                    <m:rad>
                      <m:radPr>
                        <m:degHide m:val="on"/>
                        <m:ctrlPr>
                          <a:rPr lang="en-US" altLang="en-US" sz="3200" b="1" i="1" dirty="0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US" altLang="en-US" sz="3200" b="1" i="1" dirty="0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𝒙</m:t>
                        </m:r>
                        <m:r>
                          <a:rPr lang="en-US" altLang="en-US" sz="3200" b="1" i="1" dirty="0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+</m:t>
                        </m:r>
                        <m:r>
                          <a:rPr lang="en-US" altLang="en-US" sz="3200" b="1" i="1" dirty="0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𝟏</m:t>
                        </m:r>
                      </m:e>
                    </m:rad>
                  </m:oMath>
                </a14:m>
                <a:endParaRPr lang="en-US" altLang="en-US" sz="1200" dirty="0" smtClean="0">
                  <a:solidFill>
                    <a:srgbClr val="000000"/>
                  </a:solidFill>
                  <a:latin typeface="Arial" charset="0"/>
                </a:endParaRPr>
              </a:p>
              <a:p>
                <a:pPr lvl="0"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000" dirty="0" smtClean="0">
                    <a:solidFill>
                      <a:srgbClr val="000000"/>
                    </a:solidFill>
                    <a:latin typeface="Arial" charset="0"/>
                  </a:rPr>
                  <a:t>					</a:t>
                </a:r>
              </a:p>
              <a:p>
                <a:pPr lvl="0" algn="ctr" fontAlgn="base">
                  <a:spcBef>
                    <a:spcPct val="5000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a:rPr lang="en-US" altLang="en-US" sz="3200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(</m:t>
                    </m:r>
                    <m:r>
                      <a:rPr lang="en-US" altLang="en-US" sz="3200" i="1" dirty="0" err="1" smtClean="0">
                        <a:solidFill>
                          <a:srgbClr val="000000"/>
                        </a:solidFill>
                        <a:latin typeface="Cambria Math" charset="0"/>
                      </a:rPr>
                      <m:t>𝑓</m:t>
                    </m:r>
                    <m:r>
                      <a:rPr lang="en-US" altLang="en-US" sz="3200" b="1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+</m:t>
                    </m:r>
                    <m:r>
                      <a:rPr lang="en-US" altLang="en-US" sz="3200" i="1" dirty="0" err="1" smtClean="0">
                        <a:solidFill>
                          <a:srgbClr val="000000"/>
                        </a:solidFill>
                        <a:latin typeface="Cambria Math" charset="0"/>
                      </a:rPr>
                      <m:t>𝑔</m:t>
                    </m:r>
                    <m:r>
                      <a:rPr lang="en-US" altLang="en-US" sz="3200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)(</m:t>
                    </m:r>
                    <m:r>
                      <a:rPr lang="en-US" altLang="en-US" sz="3200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US" altLang="en-US" sz="3200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)=</m:t>
                    </m:r>
                  </m:oMath>
                </a14:m>
                <a:r>
                  <a:rPr lang="en-US" altLang="en-US" dirty="0" smtClean="0">
                    <a:solidFill>
                      <a:srgbClr val="000000"/>
                    </a:solidFill>
                    <a:latin typeface="Arial" charset="0"/>
                  </a:rPr>
                  <a:t>						</a:t>
                </a:r>
                <a:endParaRPr lang="en-US" altLang="en-US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75407" y="1181100"/>
                <a:ext cx="7695027" cy="5194300"/>
              </a:xfrm>
              <a:blipFill rotWithShape="0">
                <a:blip r:embed="rId2"/>
                <a:stretch>
                  <a:fillRect t="-1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71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261100" cy="1028382"/>
          </a:xfrm>
        </p:spPr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75407" y="1181100"/>
                <a:ext cx="7695027" cy="5194300"/>
              </a:xfrm>
            </p:spPr>
            <p:txBody>
              <a:bodyPr>
                <a:normAutofit/>
              </a:bodyPr>
              <a:lstStyle/>
              <a:p>
                <a:pPr lvl="0"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dirty="0" smtClean="0">
                    <a:solidFill>
                      <a:srgbClr val="000000"/>
                    </a:solidFill>
                    <a:latin typeface="Arial" charset="0"/>
                  </a:rPr>
                  <a:t>Sometimes the domain of the resulting function may be different.</a:t>
                </a:r>
              </a:p>
              <a:p>
                <a:pPr lvl="0" algn="ctr" fontAlgn="base">
                  <a:spcBef>
                    <a:spcPct val="5000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a:rPr lang="en-US" altLang="en-US" sz="3200" b="1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𝒇</m:t>
                    </m:r>
                    <m:r>
                      <a:rPr lang="en-US" altLang="en-US" sz="3200" b="1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(</m:t>
                    </m:r>
                    <m:r>
                      <a:rPr lang="en-US" altLang="en-US" sz="3200" b="1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𝒙</m:t>
                    </m:r>
                    <m:r>
                      <a:rPr lang="en-US" altLang="en-US" sz="3200" b="1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)=</m:t>
                    </m:r>
                    <m:rad>
                      <m:radPr>
                        <m:degHide m:val="on"/>
                        <m:ctrlPr>
                          <a:rPr lang="en-US" altLang="en-US" sz="3200" b="1" i="1" dirty="0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US" altLang="en-US" sz="3200" b="1" i="1" dirty="0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𝒙</m:t>
                        </m:r>
                        <m:r>
                          <a:rPr lang="en-US" altLang="en-US" sz="3200" b="1" i="1" dirty="0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+</m:t>
                        </m:r>
                        <m:r>
                          <a:rPr lang="en-US" altLang="en-US" sz="3200" b="1" i="1" dirty="0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𝟏</m:t>
                        </m:r>
                      </m:e>
                    </m:rad>
                  </m:oMath>
                </a14:m>
                <a:r>
                  <a:rPr lang="en-US" altLang="en-US" sz="3200" dirty="0" smtClean="0">
                    <a:solidFill>
                      <a:srgbClr val="000000"/>
                    </a:solidFill>
                    <a:latin typeface="Arial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US" altLang="en-US" sz="3200" b="1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𝒈</m:t>
                    </m:r>
                    <m:r>
                      <a:rPr lang="en-US" altLang="en-US" sz="3200" b="1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(</m:t>
                    </m:r>
                    <m:r>
                      <a:rPr lang="en-US" altLang="en-US" sz="3200" b="1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𝒙</m:t>
                    </m:r>
                    <m:r>
                      <a:rPr lang="en-US" altLang="en-US" sz="3200" b="1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)=</m:t>
                    </m:r>
                    <m:rad>
                      <m:radPr>
                        <m:degHide m:val="on"/>
                        <m:ctrlPr>
                          <a:rPr lang="en-US" altLang="en-US" sz="3200" b="1" i="1" dirty="0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US" altLang="en-US" sz="3200" b="1" i="1" dirty="0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𝟓</m:t>
                        </m:r>
                        <m:r>
                          <a:rPr lang="en-US" altLang="en-US" sz="3200" b="1" i="1" dirty="0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−</m:t>
                        </m:r>
                        <m:r>
                          <a:rPr lang="en-US" altLang="en-US" sz="3200" b="1" i="1" dirty="0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𝒙</m:t>
                        </m:r>
                      </m:e>
                    </m:rad>
                  </m:oMath>
                </a14:m>
                <a:endParaRPr lang="en-US" altLang="en-US" sz="1200" dirty="0" smtClean="0">
                  <a:solidFill>
                    <a:srgbClr val="000000"/>
                  </a:solidFill>
                  <a:latin typeface="Arial" charset="0"/>
                </a:endParaRPr>
              </a:p>
              <a:p>
                <a:pPr lvl="0"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000" dirty="0" smtClean="0">
                    <a:solidFill>
                      <a:srgbClr val="000000"/>
                    </a:solidFill>
                    <a:latin typeface="Arial" charset="0"/>
                  </a:rPr>
                  <a:t>					</a:t>
                </a:r>
              </a:p>
              <a:p>
                <a:pPr lvl="0" algn="ctr" fontAlgn="base">
                  <a:spcBef>
                    <a:spcPct val="5000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a:rPr lang="en-US" altLang="en-US" sz="3200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(</m:t>
                    </m:r>
                    <m:r>
                      <a:rPr lang="en-US" altLang="en-US" sz="3200" i="1" dirty="0" err="1" smtClean="0">
                        <a:solidFill>
                          <a:srgbClr val="000000"/>
                        </a:solidFill>
                        <a:latin typeface="Cambria Math" charset="0"/>
                      </a:rPr>
                      <m:t>𝑓𝑔</m:t>
                    </m:r>
                    <m:r>
                      <a:rPr lang="en-US" altLang="en-US" sz="3200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)(</m:t>
                    </m:r>
                    <m:r>
                      <a:rPr lang="en-US" altLang="en-US" sz="3200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US" altLang="en-US" sz="3200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)=</m:t>
                    </m:r>
                  </m:oMath>
                </a14:m>
                <a:r>
                  <a:rPr lang="en-US" altLang="en-US" dirty="0" smtClean="0">
                    <a:solidFill>
                      <a:srgbClr val="000000"/>
                    </a:solidFill>
                    <a:latin typeface="Arial" charset="0"/>
                  </a:rPr>
                  <a:t>						</a:t>
                </a:r>
                <a:endParaRPr lang="en-US" altLang="en-US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75407" y="1181100"/>
                <a:ext cx="7695027" cy="5194300"/>
              </a:xfrm>
              <a:blipFill rotWithShape="0">
                <a:blip r:embed="rId2"/>
                <a:stretch>
                  <a:fillRect t="-1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66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261100" cy="1028382"/>
          </a:xfrm>
        </p:spPr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75407" y="1181100"/>
                <a:ext cx="7695027" cy="5194300"/>
              </a:xfrm>
            </p:spPr>
            <p:txBody>
              <a:bodyPr>
                <a:normAutofit/>
              </a:bodyPr>
              <a:lstStyle/>
              <a:p>
                <a:pPr lvl="0"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3200" dirty="0" smtClean="0">
                    <a:solidFill>
                      <a:srgbClr val="000000"/>
                    </a:solidFill>
                    <a:latin typeface="Arial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en-US" sz="3200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𝑓</m:t>
                    </m:r>
                    <m:r>
                      <a:rPr lang="en-US" altLang="en-US" sz="3200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(</m:t>
                    </m:r>
                    <m:r>
                      <a:rPr lang="en-US" altLang="en-US" sz="3200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US" altLang="en-US" sz="3200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)=</m:t>
                    </m:r>
                    <m:rad>
                      <m:radPr>
                        <m:degHide m:val="on"/>
                        <m:ctrlPr>
                          <a:rPr lang="en-US" altLang="en-US" sz="3200" b="0" i="1" dirty="0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US" altLang="en-US" sz="3200" b="0" i="1" dirty="0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US" altLang="en-US" sz="3200" b="0" i="1" dirty="0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−1 </m:t>
                        </m:r>
                      </m:e>
                    </m:rad>
                  </m:oMath>
                </a14:m>
                <a:r>
                  <a:rPr lang="en-US" altLang="en-US" sz="3200" dirty="0" smtClean="0">
                    <a:solidFill>
                      <a:srgbClr val="000000"/>
                    </a:solidFill>
                    <a:latin typeface="Arial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en-US" sz="3200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𝑔</m:t>
                    </m:r>
                    <m:r>
                      <a:rPr lang="en-US" altLang="en-US" sz="3200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(</m:t>
                    </m:r>
                    <m:r>
                      <a:rPr lang="en-US" altLang="en-US" sz="3200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US" altLang="en-US" sz="3200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)=</m:t>
                    </m:r>
                    <m:rad>
                      <m:radPr>
                        <m:degHide m:val="on"/>
                        <m:ctrlPr>
                          <a:rPr lang="en-US" altLang="en-US" sz="3200" i="1" dirty="0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US" altLang="en-US" sz="3200" b="0" i="1" dirty="0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US" altLang="en-US" sz="3200" b="0" i="1" dirty="0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−6</m:t>
                        </m:r>
                      </m:e>
                    </m:rad>
                  </m:oMath>
                </a14:m>
                <a:r>
                  <a:rPr lang="en-US" altLang="en-US" sz="3200" dirty="0" smtClean="0">
                    <a:solidFill>
                      <a:srgbClr val="000000"/>
                    </a:solidFill>
                    <a:latin typeface="Arial" charset="0"/>
                  </a:rPr>
                  <a:t>, find each of the following.</a:t>
                </a:r>
              </a:p>
              <a:p>
                <a:pPr marL="514350" lvl="0" indent="-514350" fontAlgn="base">
                  <a:spcBef>
                    <a:spcPct val="50000"/>
                  </a:spcBef>
                  <a:spcAft>
                    <a:spcPct val="0"/>
                  </a:spcAft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altLang="en-US" sz="3600" b="0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(</m:t>
                    </m:r>
                    <m:r>
                      <a:rPr lang="en-US" altLang="en-US" sz="3600" b="0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𝑓</m:t>
                    </m:r>
                    <m:r>
                      <a:rPr lang="en-US" altLang="en-US" sz="3600" b="0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−</m:t>
                    </m:r>
                    <m:r>
                      <a:rPr lang="en-US" altLang="en-US" sz="3600" b="0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𝑔</m:t>
                    </m:r>
                    <m:r>
                      <a:rPr lang="en-US" altLang="en-US" sz="3600" b="0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)</m:t>
                    </m:r>
                    <m:d>
                      <m:dPr>
                        <m:ctrlPr>
                          <a:rPr lang="en-US" altLang="en-US" sz="3600" b="0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altLang="en-US" sz="3600" b="0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𝑥</m:t>
                        </m:r>
                      </m:e>
                    </m:d>
                  </m:oMath>
                </a14:m>
                <a:endParaRPr lang="en-US" altLang="en-US" sz="3600" b="0" dirty="0" smtClean="0">
                  <a:solidFill>
                    <a:srgbClr val="000000"/>
                  </a:solidFill>
                  <a:latin typeface="Arial" charset="0"/>
                </a:endParaRPr>
              </a:p>
              <a:p>
                <a:pPr marL="514350" lvl="0" indent="-514350" fontAlgn="base">
                  <a:spcBef>
                    <a:spcPct val="50000"/>
                  </a:spcBef>
                  <a:spcAft>
                    <a:spcPct val="0"/>
                  </a:spcAft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altLang="en-US" sz="3600" b="0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(</m:t>
                    </m:r>
                    <m:r>
                      <a:rPr lang="en-US" altLang="en-US" sz="3600" b="0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𝑓𝑔</m:t>
                    </m:r>
                    <m:r>
                      <a:rPr lang="en-US" altLang="en-US" sz="3600" b="0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)</m:t>
                    </m:r>
                    <m:d>
                      <m:dPr>
                        <m:ctrlPr>
                          <a:rPr lang="en-US" altLang="en-US" sz="3600" b="0" i="1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altLang="en-US" sz="3600" b="0" i="1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𝑥</m:t>
                        </m:r>
                      </m:e>
                    </m:d>
                  </m:oMath>
                </a14:m>
                <a:endParaRPr lang="en-US" altLang="en-US" sz="3600" b="0" dirty="0" smtClean="0">
                  <a:solidFill>
                    <a:srgbClr val="000000"/>
                  </a:solidFill>
                  <a:latin typeface="Arial" charset="0"/>
                </a:endParaRPr>
              </a:p>
              <a:p>
                <a:pPr marL="514350" lvl="0" indent="-514350" fontAlgn="base">
                  <a:spcBef>
                    <a:spcPct val="50000"/>
                  </a:spcBef>
                  <a:spcAft>
                    <a:spcPct val="0"/>
                  </a:spcAft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is-IS" altLang="en-US" sz="3600" b="0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sz="3600" b="0" i="1" smtClean="0">
                                <a:solidFill>
                                  <a:srgbClr val="000000"/>
                                </a:solidFill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US" altLang="en-US" sz="3600" b="0" i="1" smtClean="0">
                                <a:solidFill>
                                  <a:srgbClr val="000000"/>
                                </a:solidFill>
                                <a:latin typeface="Cambria Math" charset="0"/>
                              </a:rPr>
                              <m:t>𝑓</m:t>
                            </m:r>
                          </m:num>
                          <m:den>
                            <m:r>
                              <a:rPr lang="en-US" altLang="en-US" sz="3600" b="0" i="1" smtClean="0">
                                <a:solidFill>
                                  <a:srgbClr val="000000"/>
                                </a:solidFill>
                                <a:latin typeface="Cambria Math" charset="0"/>
                              </a:rPr>
                              <m:t>𝑔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US" altLang="en-US" sz="3600" b="0" i="1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altLang="en-US" sz="3600" b="0" i="1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𝑥</m:t>
                        </m:r>
                      </m:e>
                    </m:d>
                  </m:oMath>
                </a14:m>
                <a:endParaRPr lang="en-US" altLang="en-US" b="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75407" y="1181100"/>
                <a:ext cx="7695027" cy="5194300"/>
              </a:xfrm>
              <a:blipFill rotWithShape="0">
                <a:blip r:embed="rId2"/>
                <a:stretch>
                  <a:fillRect l="-950" t="-704" r="-2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956300" y="323940"/>
            <a:ext cx="269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rgbClr val="00B050"/>
                </a:solidFill>
              </a:rPr>
              <a:t>GREEN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64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pic>
        <p:nvPicPr>
          <p:cNvPr id="5" name="Picture 4" descr="orange-raffle-ticket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794" y="321418"/>
            <a:ext cx="1688954" cy="12533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92514" y="321418"/>
            <a:ext cx="2184400" cy="522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i="1" dirty="0" smtClean="0">
                <a:solidFill>
                  <a:schemeClr val="tx2"/>
                </a:solidFill>
              </a:rPr>
              <a:t>RED</a:t>
            </a:r>
            <a:endParaRPr lang="en-US" sz="2800" b="1" i="1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01451" y="1524318"/>
                <a:ext cx="8410749" cy="4466579"/>
              </a:xfrm>
            </p:spPr>
            <p:txBody>
              <a:bodyPr anchor="ctr">
                <a:normAutofit lnSpcReduction="10000"/>
              </a:bodyPr>
              <a:lstStyle/>
              <a:p>
                <a:pPr algn="ctr"/>
                <a:r>
                  <a:rPr lang="en-US" sz="3200" dirty="0" smtClean="0"/>
                  <a:t>If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charset="0"/>
                      </a:rPr>
                      <m:t>𝑓</m:t>
                    </m:r>
                    <m:r>
                      <a:rPr lang="en-US" sz="3200" i="1" dirty="0" smtClean="0">
                        <a:latin typeface="Cambria Math" charset="0"/>
                      </a:rPr>
                      <m:t>(</m:t>
                    </m:r>
                    <m:r>
                      <a:rPr lang="en-US" sz="3200" i="1" dirty="0" smtClean="0">
                        <a:latin typeface="Cambria Math" charset="0"/>
                      </a:rPr>
                      <m:t>𝑥</m:t>
                    </m:r>
                    <m:r>
                      <a:rPr lang="en-US" sz="3200" i="1" dirty="0" smtClean="0">
                        <a:latin typeface="Cambria Math" charset="0"/>
                      </a:rPr>
                      <m:t>)=3</m:t>
                    </m:r>
                    <m:r>
                      <a:rPr lang="en-US" sz="3200" i="1" dirty="0" smtClean="0">
                        <a:latin typeface="Cambria Math" charset="0"/>
                      </a:rPr>
                      <m:t>𝑥</m:t>
                    </m:r>
                    <m:r>
                      <a:rPr lang="en-US" sz="3200" i="1" dirty="0" smtClean="0">
                        <a:latin typeface="Cambria Math" charset="0"/>
                      </a:rPr>
                      <m:t>−1 </m:t>
                    </m:r>
                  </m:oMath>
                </a14:m>
                <a:r>
                  <a:rPr lang="en-US" sz="3200" dirty="0" smtClean="0"/>
                  <a:t>and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charset="0"/>
                      </a:rPr>
                      <m:t>𝑔</m:t>
                    </m:r>
                    <m:r>
                      <a:rPr lang="en-US" sz="3200" i="1" dirty="0" smtClean="0">
                        <a:latin typeface="Cambria Math" charset="0"/>
                      </a:rPr>
                      <m:t>(</m:t>
                    </m:r>
                    <m:r>
                      <a:rPr lang="en-US" sz="3200" i="1" dirty="0" smtClean="0">
                        <a:latin typeface="Cambria Math" charset="0"/>
                      </a:rPr>
                      <m:t>𝑥</m:t>
                    </m:r>
                    <m:r>
                      <a:rPr lang="en-US" sz="3200" i="1" dirty="0" smtClean="0">
                        <a:latin typeface="Cambria Math" charset="0"/>
                      </a:rPr>
                      <m:t>)=</m:t>
                    </m:r>
                    <m:sSup>
                      <m:sSupPr>
                        <m:ctrlPr>
                          <a:rPr lang="en-US" sz="3200" i="1" dirty="0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3200" i="1" dirty="0" smtClean="0"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US" sz="3200" i="1" dirty="0" smtClean="0"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US" sz="3200" i="1" dirty="0" smtClean="0">
                        <a:latin typeface="Cambria Math" charset="0"/>
                      </a:rPr>
                      <m:t>−6</m:t>
                    </m:r>
                    <m:r>
                      <a:rPr lang="en-US" sz="3200" i="1" dirty="0" smtClean="0">
                        <a:latin typeface="Cambria Math" charset="0"/>
                      </a:rPr>
                      <m:t>𝑥</m:t>
                    </m:r>
                    <m:r>
                      <a:rPr lang="en-US" sz="3200" i="1" dirty="0" smtClean="0">
                        <a:latin typeface="Cambria Math" charset="0"/>
                      </a:rPr>
                      <m:t>−7</m:t>
                    </m:r>
                  </m:oMath>
                </a14:m>
                <a:r>
                  <a:rPr lang="en-US" sz="3200" dirty="0" smtClean="0"/>
                  <a:t>, </a:t>
                </a:r>
              </a:p>
              <a:p>
                <a:pPr algn="ctr"/>
                <a:r>
                  <a:rPr lang="en-US" sz="3200" dirty="0" smtClean="0"/>
                  <a:t>find each and state the domain.</a:t>
                </a:r>
                <a:endParaRPr lang="en-US" sz="3200" dirty="0" smtClean="0"/>
              </a:p>
              <a:p>
                <a:pPr marL="514350" lvl="0" indent="-514350" algn="ctr" fontAlgn="base">
                  <a:spcBef>
                    <a:spcPct val="50000"/>
                  </a:spcBef>
                  <a:spcAft>
                    <a:spcPct val="0"/>
                  </a:spcAft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altLang="en-US" sz="3600" b="0" i="1">
                        <a:solidFill>
                          <a:srgbClr val="000000"/>
                        </a:solidFill>
                        <a:latin typeface="Cambria Math" charset="0"/>
                      </a:rPr>
                      <m:t>(</m:t>
                    </m:r>
                    <m:r>
                      <a:rPr lang="en-US" altLang="en-US" sz="3600" b="0" i="1">
                        <a:solidFill>
                          <a:srgbClr val="000000"/>
                        </a:solidFill>
                        <a:latin typeface="Cambria Math" charset="0"/>
                      </a:rPr>
                      <m:t>𝑓</m:t>
                    </m:r>
                    <m:r>
                      <a:rPr lang="en-US" altLang="en-US" sz="3600" b="0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+</m:t>
                    </m:r>
                    <m:r>
                      <a:rPr lang="en-US" altLang="en-US" sz="3600" b="0" i="1">
                        <a:solidFill>
                          <a:srgbClr val="000000"/>
                        </a:solidFill>
                        <a:latin typeface="Cambria Math" charset="0"/>
                      </a:rPr>
                      <m:t>𝑔</m:t>
                    </m:r>
                    <m:r>
                      <a:rPr lang="en-US" altLang="en-US" sz="3600" b="0" i="1">
                        <a:solidFill>
                          <a:srgbClr val="000000"/>
                        </a:solidFill>
                        <a:latin typeface="Cambria Math" charset="0"/>
                      </a:rPr>
                      <m:t>)</m:t>
                    </m:r>
                    <m:d>
                      <m:dPr>
                        <m:ctrlPr>
                          <a:rPr lang="en-US" altLang="en-US" sz="3600" b="0" i="1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altLang="en-US" sz="3600" b="0" i="1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𝑥</m:t>
                        </m:r>
                      </m:e>
                    </m:d>
                  </m:oMath>
                </a14:m>
                <a:endParaRPr lang="en-US" altLang="en-US" sz="3600" b="0" dirty="0">
                  <a:solidFill>
                    <a:srgbClr val="000000"/>
                  </a:solidFill>
                  <a:latin typeface="Arial" charset="0"/>
                </a:endParaRPr>
              </a:p>
              <a:p>
                <a:pPr marL="514350" lvl="0" indent="-514350" algn="ctr" fontAlgn="base">
                  <a:spcBef>
                    <a:spcPct val="50000"/>
                  </a:spcBef>
                  <a:spcAft>
                    <a:spcPct val="0"/>
                  </a:spcAft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is-IS" altLang="en-US" sz="3600" b="0" i="1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sz="3600" b="0" i="1">
                                <a:solidFill>
                                  <a:srgbClr val="000000"/>
                                </a:solidFill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US" altLang="en-US" sz="3600" b="0" i="1">
                                <a:solidFill>
                                  <a:srgbClr val="000000"/>
                                </a:solidFill>
                                <a:latin typeface="Cambria Math" charset="0"/>
                              </a:rPr>
                              <m:t>𝑓</m:t>
                            </m:r>
                          </m:num>
                          <m:den>
                            <m:r>
                              <a:rPr lang="en-US" altLang="en-US" sz="3600" b="0" i="1">
                                <a:solidFill>
                                  <a:srgbClr val="000000"/>
                                </a:solidFill>
                                <a:latin typeface="Cambria Math" charset="0"/>
                              </a:rPr>
                              <m:t>𝑔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US" altLang="en-US" sz="3600" b="0" i="1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altLang="en-US" sz="3600" b="0" i="1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𝑥</m:t>
                        </m:r>
                      </m:e>
                    </m:d>
                  </m:oMath>
                </a14:m>
                <a:endParaRPr lang="en-US" sz="1600" dirty="0" smtClean="0"/>
              </a:p>
              <a:p>
                <a:pPr marL="514350" indent="-514350" algn="ctr" fontAlgn="base">
                  <a:spcBef>
                    <a:spcPct val="50000"/>
                  </a:spcBef>
                  <a:spcAft>
                    <a:spcPct val="0"/>
                  </a:spcAft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is-IS" altLang="en-US" sz="3600" b="0" i="1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sz="3600" b="0" i="1">
                                <a:solidFill>
                                  <a:srgbClr val="000000"/>
                                </a:solidFill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US" altLang="en-US" sz="3600" b="0" i="1" smtClean="0">
                                <a:solidFill>
                                  <a:srgbClr val="000000"/>
                                </a:solidFill>
                                <a:latin typeface="Cambria Math" charset="0"/>
                              </a:rPr>
                              <m:t>𝑔</m:t>
                            </m:r>
                          </m:num>
                          <m:den>
                            <m:r>
                              <a:rPr lang="en-US" altLang="en-US" sz="3600" b="0" i="1" smtClean="0">
                                <a:solidFill>
                                  <a:srgbClr val="000000"/>
                                </a:solidFill>
                                <a:latin typeface="Cambria Math" charset="0"/>
                              </a:rPr>
                              <m:t>𝑓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US" altLang="en-US" sz="3600" b="0" i="1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altLang="en-US" sz="3600" b="0" i="1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𝑥</m:t>
                        </m:r>
                      </m:e>
                    </m:d>
                  </m:oMath>
                </a14:m>
                <a:endParaRPr lang="en-US" sz="1600" dirty="0"/>
              </a:p>
            </p:txBody>
          </p:sp>
        </mc:Choice>
        <mc:Fallback>
          <p:sp>
            <p:nvSpPr>
              <p:cNvPr id="10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01451" y="1524318"/>
                <a:ext cx="8410749" cy="4466579"/>
              </a:xfrm>
              <a:blipFill rotWithShape="0">
                <a:blip r:embed="rId3"/>
                <a:stretch>
                  <a:fillRect t="-25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507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14643geometry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03" b="14103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ANALYTICAL DOMAIN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419514" cy="762000"/>
          </a:xfrm>
        </p:spPr>
        <p:txBody>
          <a:bodyPr>
            <a:normAutofit/>
          </a:bodyPr>
          <a:lstStyle/>
          <a:p>
            <a:r>
              <a:rPr lang="en-US" smtClean="0"/>
              <a:t>FUNCTIONS, EQUATIONS, &amp; 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6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261100" cy="1028382"/>
          </a:xfrm>
        </p:spPr>
        <p:txBody>
          <a:bodyPr/>
          <a:lstStyle/>
          <a:p>
            <a:r>
              <a:rPr lang="en-US" dirty="0" smtClean="0"/>
              <a:t>DOMAIN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75407" y="1181100"/>
                <a:ext cx="7695027" cy="5194300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dirty="0" smtClean="0"/>
                  <a:t>Recall that a function’s </a:t>
                </a:r>
                <a:r>
                  <a:rPr lang="en-US" u="sng" dirty="0" smtClean="0"/>
                  <a:t>domain</a:t>
                </a:r>
                <a:r>
                  <a:rPr lang="en-US" dirty="0" smtClean="0"/>
                  <a:t> is the set of input values (or x values) feasible for the function. </a:t>
                </a:r>
              </a:p>
              <a:p>
                <a:pPr algn="ctr"/>
                <a:endParaRPr lang="en-US" sz="1200" dirty="0" smtClean="0"/>
              </a:p>
              <a:p>
                <a:pPr algn="ctr"/>
                <a:r>
                  <a:rPr lang="en-US" sz="3600" dirty="0" smtClean="0"/>
                  <a:t>Polynomials </a:t>
                </a:r>
                <a:r>
                  <a:rPr lang="en-US" sz="3600" u="sng" dirty="0" smtClean="0"/>
                  <a:t>always</a:t>
                </a:r>
                <a:r>
                  <a:rPr lang="en-US" sz="3600" dirty="0" smtClean="0"/>
                  <a:t> have a domain of all real numbers: </a:t>
                </a:r>
                <a14:m>
                  <m:oMath xmlns:m="http://schemas.openxmlformats.org/officeDocument/2006/math">
                    <m:r>
                      <a:rPr lang="en-US" sz="3600" b="1" i="1" dirty="0" smtClean="0">
                        <a:latin typeface="Cambria Math" charset="0"/>
                      </a:rPr>
                      <m:t>(−</m:t>
                    </m:r>
                    <m:r>
                      <a:rPr lang="en-US" sz="3600" b="1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∞</m:t>
                    </m:r>
                    <m:r>
                      <a:rPr lang="en-US" sz="3600" b="1" i="1" dirty="0" smtClean="0">
                        <a:latin typeface="Cambria Math" charset="0"/>
                      </a:rPr>
                      <m:t>,</m:t>
                    </m:r>
                    <m:r>
                      <a:rPr lang="en-US" sz="3600" b="1" i="1" dirty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∞</m:t>
                    </m:r>
                    <m:r>
                      <a:rPr lang="en-US" sz="3600" b="1" i="1" dirty="0" smtClean="0">
                        <a:latin typeface="Cambria Math" charset="0"/>
                      </a:rPr>
                      <m:t>)</m:t>
                    </m:r>
                  </m:oMath>
                </a14:m>
                <a:r>
                  <a:rPr lang="en-US" sz="3600" dirty="0" smtClean="0"/>
                  <a:t>.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 charset="0"/>
                        </a:rPr>
                        <m:t>𝑓</m:t>
                      </m:r>
                      <m:r>
                        <a:rPr lang="en-US" sz="3600" b="0" i="1" dirty="0" smtClean="0">
                          <a:latin typeface="Cambria Math" charset="0"/>
                        </a:rPr>
                        <m:t>(</m:t>
                      </m:r>
                      <m:r>
                        <a:rPr lang="en-US" sz="3600" b="0" i="1" dirty="0" smtClean="0">
                          <a:latin typeface="Cambria Math" charset="0"/>
                        </a:rPr>
                        <m:t>𝑥</m:t>
                      </m:r>
                      <m:r>
                        <a:rPr lang="en-US" sz="3600" b="0" i="1" dirty="0" smtClean="0">
                          <a:latin typeface="Cambria Math" charset="0"/>
                        </a:rPr>
                        <m:t>) = </m:t>
                      </m:r>
                      <m:sSup>
                        <m:sSupPr>
                          <m:ctrlPr>
                            <a:rPr lang="en-US" sz="3600" b="0" i="1" dirty="0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3600" b="0" i="1" dirty="0" smtClean="0">
                              <a:latin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dirty="0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dirty="0" smtClean="0">
                          <a:latin typeface="Cambria Math" charset="0"/>
                        </a:rPr>
                        <m:t>+6</m:t>
                      </m:r>
                      <m:r>
                        <a:rPr lang="en-US" sz="3600" b="0" i="1" dirty="0" smtClean="0">
                          <a:latin typeface="Cambria Math" charset="0"/>
                        </a:rPr>
                        <m:t>𝑥</m:t>
                      </m:r>
                      <m:r>
                        <a:rPr lang="en-US" sz="3600" b="0" i="1" dirty="0" smtClean="0">
                          <a:latin typeface="Cambria Math" charset="0"/>
                        </a:rPr>
                        <m:t>−7</m:t>
                      </m:r>
                    </m:oMath>
                  </m:oMathPara>
                </a14:m>
                <a:endParaRPr lang="en-US" sz="3600" b="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75407" y="1181100"/>
                <a:ext cx="7695027" cy="5194300"/>
              </a:xfrm>
              <a:blipFill rotWithShape="0">
                <a:blip r:embed="rId2"/>
                <a:stretch>
                  <a:fillRect l="-396" t="-1291" r="-16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3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261100" cy="1028382"/>
          </a:xfrm>
        </p:spPr>
        <p:txBody>
          <a:bodyPr/>
          <a:lstStyle/>
          <a:p>
            <a:r>
              <a:rPr lang="en-US" dirty="0" smtClean="0"/>
              <a:t>DOMAIN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75407" y="1181100"/>
                <a:ext cx="7695027" cy="5194300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dirty="0" smtClean="0"/>
                  <a:t>Recall that a function’s </a:t>
                </a:r>
                <a:r>
                  <a:rPr lang="en-US" u="sng" dirty="0" smtClean="0"/>
                  <a:t>domain</a:t>
                </a:r>
                <a:r>
                  <a:rPr lang="en-US" dirty="0" smtClean="0"/>
                  <a:t> is the set of input values (or x values) feasible for the function. </a:t>
                </a:r>
              </a:p>
              <a:p>
                <a:pPr algn="ctr"/>
                <a:endParaRPr lang="en-US" sz="1200" dirty="0" smtClean="0"/>
              </a:p>
              <a:p>
                <a:pPr algn="ctr"/>
                <a:r>
                  <a:rPr lang="en-US" sz="3200" dirty="0" smtClean="0"/>
                  <a:t>Functions involving </a:t>
                </a:r>
                <a:r>
                  <a:rPr lang="en-US" sz="3200" u="sng" dirty="0" smtClean="0"/>
                  <a:t>rational functions</a:t>
                </a:r>
                <a:r>
                  <a:rPr lang="en-US" sz="3200" dirty="0" smtClean="0"/>
                  <a:t> must be analyzed for undefined values.</a:t>
                </a:r>
                <a:endParaRPr lang="en-US" sz="3600" b="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 charset="0"/>
                        </a:rPr>
                        <m:t>𝑔</m:t>
                      </m:r>
                      <m:d>
                        <m:dPr>
                          <m:ctrlPr>
                            <a:rPr lang="en-US" sz="3600" b="0" i="1" dirty="0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3600" b="0" i="1" dirty="0">
                              <a:latin typeface="Cambria Math" charset="0"/>
                            </a:rPr>
                            <m:t>𝑥</m:t>
                          </m:r>
                        </m:e>
                      </m:d>
                      <m:r>
                        <a:rPr lang="en-US" sz="3600" b="0" i="1" dirty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dirty="0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3600" b="0" i="1" dirty="0" smtClean="0">
                              <a:latin typeface="Cambria Math" charset="0"/>
                            </a:rPr>
                            <m:t>𝑥</m:t>
                          </m:r>
                          <m:r>
                            <a:rPr lang="en-US" sz="3600" b="0" i="1" dirty="0" smtClean="0">
                              <a:latin typeface="Cambria Math" charset="0"/>
                            </a:rPr>
                            <m:t>+2</m:t>
                          </m:r>
                        </m:num>
                        <m:den>
                          <m:r>
                            <a:rPr lang="en-US" sz="3600" b="0" i="1" dirty="0" smtClean="0">
                              <a:latin typeface="Cambria Math" charset="0"/>
                            </a:rPr>
                            <m:t>𝑥</m:t>
                          </m:r>
                          <m:r>
                            <a:rPr lang="en-US" sz="3600" b="0" i="1" dirty="0" smtClean="0">
                              <a:latin typeface="Cambria Math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US" sz="3600" b="0" dirty="0" smtClean="0"/>
              </a:p>
              <a:p>
                <a:pPr algn="ctr"/>
                <a:endParaRPr lang="en-US" sz="3600" b="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75407" y="1181100"/>
                <a:ext cx="7695027" cy="5194300"/>
              </a:xfrm>
              <a:blipFill rotWithShape="0">
                <a:blip r:embed="rId2"/>
                <a:stretch>
                  <a:fillRect l="-950" t="-1291" r="-16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36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261100" cy="1028382"/>
          </a:xfrm>
        </p:spPr>
        <p:txBody>
          <a:bodyPr/>
          <a:lstStyle/>
          <a:p>
            <a:r>
              <a:rPr lang="en-US" dirty="0" smtClean="0"/>
              <a:t>DOMAIN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75407" y="1181100"/>
                <a:ext cx="7695027" cy="5194300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dirty="0" smtClean="0"/>
                  <a:t>Recall that a function’s </a:t>
                </a:r>
                <a:r>
                  <a:rPr lang="en-US" u="sng" dirty="0" smtClean="0"/>
                  <a:t>domain</a:t>
                </a:r>
                <a:r>
                  <a:rPr lang="en-US" dirty="0" smtClean="0"/>
                  <a:t> is the set of input values (or x values) feasible for the function. </a:t>
                </a:r>
              </a:p>
              <a:p>
                <a:pPr algn="ctr"/>
                <a:endParaRPr lang="en-US" sz="1200" dirty="0" smtClean="0"/>
              </a:p>
              <a:p>
                <a:pPr algn="ctr"/>
                <a:r>
                  <a:rPr lang="en-US" sz="3200" dirty="0" smtClean="0"/>
                  <a:t>Functions involving </a:t>
                </a:r>
                <a:r>
                  <a:rPr lang="en-US" sz="3200" u="sng" dirty="0" smtClean="0"/>
                  <a:t>square roots</a:t>
                </a:r>
                <a:r>
                  <a:rPr lang="en-US" sz="3200" dirty="0" smtClean="0"/>
                  <a:t> must be analyzed for undefined values.</a:t>
                </a:r>
                <a:endParaRPr lang="en-US" sz="32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 charset="0"/>
                        </a:rPr>
                        <m:t>h</m:t>
                      </m:r>
                      <m:r>
                        <a:rPr lang="en-US" sz="3600" b="0" i="1" dirty="0" smtClean="0">
                          <a:latin typeface="Cambria Math" charset="0"/>
                        </a:rPr>
                        <m:t>(</m:t>
                      </m:r>
                      <m:r>
                        <a:rPr lang="en-US" sz="3600" b="0" i="1" dirty="0" smtClean="0">
                          <a:latin typeface="Cambria Math" charset="0"/>
                        </a:rPr>
                        <m:t>𝑥</m:t>
                      </m:r>
                      <m:r>
                        <a:rPr lang="en-US" sz="3600" b="0" i="1" dirty="0" smtClean="0">
                          <a:latin typeface="Cambria Math" charset="0"/>
                        </a:rPr>
                        <m:t>) = </m:t>
                      </m:r>
                      <m:rad>
                        <m:radPr>
                          <m:degHide m:val="on"/>
                          <m:ctrlPr>
                            <a:rPr lang="en-US" sz="3600" b="0" i="1" dirty="0" smtClean="0">
                              <a:latin typeface="Cambria Math" charset="0"/>
                            </a:rPr>
                          </m:ctrlPr>
                        </m:radPr>
                        <m:deg/>
                        <m:e>
                          <m:r>
                            <a:rPr lang="en-US" sz="3600" b="0" i="1" dirty="0" smtClean="0">
                              <a:latin typeface="Cambria Math" charset="0"/>
                            </a:rPr>
                            <m:t>2</m:t>
                          </m:r>
                          <m:r>
                            <a:rPr lang="en-US" sz="3600" b="0" i="1" dirty="0" smtClean="0">
                              <a:latin typeface="Cambria Math" charset="0"/>
                            </a:rPr>
                            <m:t>𝑥</m:t>
                          </m:r>
                          <m:r>
                            <a:rPr lang="en-US" sz="3600" b="0" i="1" dirty="0" smtClean="0">
                              <a:latin typeface="Cambria Math" charset="0"/>
                            </a:rPr>
                            <m:t>−4</m:t>
                          </m:r>
                        </m:e>
                      </m:rad>
                    </m:oMath>
                  </m:oMathPara>
                </a14:m>
                <a:endParaRPr lang="en-US" sz="3600" b="0" dirty="0" smtClean="0"/>
              </a:p>
              <a:p>
                <a:pPr algn="ctr"/>
                <a:endParaRPr lang="en-US" sz="3600" b="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75407" y="1181100"/>
                <a:ext cx="7695027" cy="5194300"/>
              </a:xfrm>
              <a:blipFill rotWithShape="0">
                <a:blip r:embed="rId2"/>
                <a:stretch>
                  <a:fillRect l="-1821" t="-1291" r="-32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43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261100" cy="1028382"/>
          </a:xfrm>
        </p:spPr>
        <p:txBody>
          <a:bodyPr/>
          <a:lstStyle/>
          <a:p>
            <a:r>
              <a:rPr lang="en-US" dirty="0" smtClean="0"/>
              <a:t>DOMAIN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75407" y="1181100"/>
                <a:ext cx="7695027" cy="5194300"/>
              </a:xfrm>
            </p:spPr>
            <p:txBody>
              <a:bodyPr>
                <a:normAutofit/>
              </a:bodyPr>
              <a:lstStyle/>
              <a:p>
                <a:pPr lvl="0"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3600" dirty="0" smtClean="0">
                    <a:solidFill>
                      <a:srgbClr val="000000"/>
                    </a:solidFill>
                    <a:latin typeface="Arial" charset="0"/>
                  </a:rPr>
                  <a:t>Determine the domain of each function below.</a:t>
                </a:r>
              </a:p>
              <a:p>
                <a:pPr marL="514350" lvl="0" indent="-514350" fontAlgn="base">
                  <a:spcBef>
                    <a:spcPct val="50000"/>
                  </a:spcBef>
                  <a:spcAft>
                    <a:spcPct val="0"/>
                  </a:spcAft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altLang="en-US" sz="3600" b="0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𝑓</m:t>
                    </m:r>
                    <m:d>
                      <m:dPr>
                        <m:ctrlPr>
                          <a:rPr lang="en-US" altLang="en-US" sz="3600" b="0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altLang="en-US" sz="3600" b="0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𝑥</m:t>
                        </m:r>
                      </m:e>
                    </m:d>
                    <m:r>
                      <a:rPr lang="en-US" altLang="en-US" sz="3600" b="0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en-US" altLang="en-US" sz="3600" b="0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altLang="en-US" sz="3600" b="0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4</m:t>
                        </m:r>
                        <m:r>
                          <a:rPr lang="en-US" altLang="en-US" sz="3600" b="0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US" altLang="en-US" sz="3600" b="0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−1</m:t>
                        </m:r>
                      </m:num>
                      <m:den>
                        <m:r>
                          <a:rPr lang="en-US" altLang="en-US" sz="3600" b="0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3</m:t>
                        </m:r>
                        <m:r>
                          <a:rPr lang="en-US" altLang="en-US" sz="3600" b="0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US" altLang="en-US" sz="3600" b="0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+2</m:t>
                        </m:r>
                      </m:den>
                    </m:f>
                  </m:oMath>
                </a14:m>
                <a:endParaRPr lang="en-US" altLang="en-US" sz="3600" b="0" dirty="0" smtClean="0">
                  <a:solidFill>
                    <a:srgbClr val="000000"/>
                  </a:solidFill>
                  <a:latin typeface="Arial" charset="0"/>
                </a:endParaRPr>
              </a:p>
              <a:p>
                <a:pPr marL="514350" lvl="0" indent="-514350" fontAlgn="base">
                  <a:spcBef>
                    <a:spcPct val="50000"/>
                  </a:spcBef>
                  <a:spcAft>
                    <a:spcPct val="0"/>
                  </a:spcAft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altLang="en-US" sz="3600" b="0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𝑔</m:t>
                    </m:r>
                    <m:d>
                      <m:dPr>
                        <m:ctrlPr>
                          <a:rPr lang="en-US" altLang="en-US" sz="3600" b="0" i="1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altLang="en-US" sz="3600" b="0" i="1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𝑥</m:t>
                        </m:r>
                      </m:e>
                    </m:d>
                    <m:r>
                      <a:rPr lang="en-US" altLang="en-US" sz="3600" b="0" i="1">
                        <a:solidFill>
                          <a:srgbClr val="000000"/>
                        </a:solidFill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en-US" altLang="en-US" sz="3600" b="0" i="1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altLang="en-US" sz="3600" b="0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US" altLang="en-US" sz="3600" b="0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+3</m:t>
                        </m:r>
                      </m:num>
                      <m:den>
                        <m:sSup>
                          <m:sSupPr>
                            <m:ctrlPr>
                              <a:rPr lang="en-US" altLang="en-US" sz="3600" b="0" i="1" smtClean="0">
                                <a:solidFill>
                                  <a:srgbClr val="000000"/>
                                </a:solidFill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altLang="en-US" sz="3600" b="0" i="1" smtClean="0">
                                <a:solidFill>
                                  <a:srgbClr val="000000"/>
                                </a:solidFill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en-US" sz="3600" b="0" i="1" smtClean="0">
                                <a:solidFill>
                                  <a:srgbClr val="000000"/>
                                </a:solidFill>
                                <a:latin typeface="Cambria Math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en-US" sz="3600" b="0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−1</m:t>
                        </m:r>
                      </m:den>
                    </m:f>
                  </m:oMath>
                </a14:m>
                <a:endParaRPr lang="en-US" altLang="en-US" sz="3600" b="0" dirty="0" smtClean="0">
                  <a:solidFill>
                    <a:srgbClr val="000000"/>
                  </a:solidFill>
                  <a:latin typeface="Arial" charset="0"/>
                </a:endParaRPr>
              </a:p>
              <a:p>
                <a:pPr marL="514350" lvl="0" indent="-514350" fontAlgn="base">
                  <a:spcBef>
                    <a:spcPct val="50000"/>
                  </a:spcBef>
                  <a:spcAft>
                    <a:spcPct val="0"/>
                  </a:spcAft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altLang="en-US" sz="3600" b="0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h</m:t>
                    </m:r>
                    <m:d>
                      <m:dPr>
                        <m:ctrlPr>
                          <a:rPr lang="en-US" altLang="en-US" sz="3600" b="0" i="1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altLang="en-US" sz="3600" b="0" i="1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𝑥</m:t>
                        </m:r>
                      </m:e>
                    </m:d>
                    <m:r>
                      <a:rPr lang="en-US" altLang="en-US" sz="3600" b="0" i="1">
                        <a:solidFill>
                          <a:srgbClr val="000000"/>
                        </a:solidFill>
                        <a:latin typeface="Cambria Math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en-US" sz="3600" b="0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radPr>
                      <m:deg/>
                      <m:e>
                        <m:r>
                          <a:rPr lang="en-US" altLang="en-US" sz="3600" b="0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4</m:t>
                        </m:r>
                        <m:r>
                          <a:rPr lang="en-US" altLang="en-US" sz="3600" b="0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US" altLang="en-US" sz="3600" b="0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−1</m:t>
                        </m:r>
                      </m:e>
                    </m:rad>
                  </m:oMath>
                </a14:m>
                <a:endParaRPr lang="en-US" altLang="en-US" b="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75407" y="1181100"/>
                <a:ext cx="7695027" cy="5194300"/>
              </a:xfrm>
              <a:blipFill rotWithShape="0">
                <a:blip r:embed="rId2"/>
                <a:stretch>
                  <a:fillRect t="-1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816600" y="315298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5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261100" cy="1028382"/>
          </a:xfrm>
        </p:spPr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75407" y="1181100"/>
                <a:ext cx="7695027" cy="5194300"/>
              </a:xfrm>
            </p:spPr>
            <p:txBody>
              <a:bodyPr>
                <a:normAutofit/>
              </a:bodyPr>
              <a:lstStyle/>
              <a:p>
                <a:pPr lvl="0"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dirty="0" smtClean="0">
                    <a:solidFill>
                      <a:srgbClr val="000000"/>
                    </a:solidFill>
                    <a:latin typeface="Arial" charset="0"/>
                  </a:rPr>
                  <a:t>Algebraic operations can be performed on functions.</a:t>
                </a:r>
              </a:p>
              <a:p>
                <a:pPr lvl="0" algn="ctr" fontAlgn="base">
                  <a:spcBef>
                    <a:spcPct val="5000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a:rPr lang="en-US" altLang="en-US" sz="3200" b="1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𝒇</m:t>
                    </m:r>
                    <m:r>
                      <a:rPr lang="en-US" altLang="en-US" sz="3200" b="1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(</m:t>
                    </m:r>
                    <m:r>
                      <a:rPr lang="en-US" altLang="en-US" sz="3200" b="1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𝒙</m:t>
                    </m:r>
                    <m:r>
                      <a:rPr lang="en-US" altLang="en-US" sz="3200" b="1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)=</m:t>
                    </m:r>
                    <m:sSup>
                      <m:sSupPr>
                        <m:ctrlPr>
                          <a:rPr lang="en-US" altLang="en-US" sz="3200" i="1" dirty="0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altLang="en-US" sz="3200" b="1" i="1" dirty="0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𝒙</m:t>
                        </m:r>
                      </m:e>
                      <m:sup>
                        <m:r>
                          <a:rPr lang="en-US" altLang="en-US" sz="3200" b="1" i="1" dirty="0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𝟐</m:t>
                        </m:r>
                      </m:sup>
                    </m:sSup>
                    <m:r>
                      <a:rPr lang="en-US" altLang="en-US" sz="3200" b="1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−</m:t>
                    </m:r>
                    <m:r>
                      <a:rPr lang="en-US" altLang="en-US" sz="3200" b="1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𝟔</m:t>
                    </m:r>
                  </m:oMath>
                </a14:m>
                <a:r>
                  <a:rPr lang="en-US" altLang="en-US" sz="3200" dirty="0" smtClean="0">
                    <a:solidFill>
                      <a:srgbClr val="000000"/>
                    </a:solidFill>
                    <a:latin typeface="Arial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US" altLang="en-US" sz="3200" b="1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𝒈</m:t>
                    </m:r>
                    <m:r>
                      <a:rPr lang="en-US" altLang="en-US" sz="3200" b="1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(</m:t>
                    </m:r>
                    <m:r>
                      <a:rPr lang="en-US" altLang="en-US" sz="3200" b="1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𝒙</m:t>
                    </m:r>
                    <m:r>
                      <a:rPr lang="en-US" altLang="en-US" sz="3200" b="1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)=</m:t>
                    </m:r>
                    <m:r>
                      <a:rPr lang="en-US" altLang="en-US" sz="3200" b="1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𝒙</m:t>
                    </m:r>
                    <m:r>
                      <a:rPr lang="en-US" altLang="en-US" sz="3200" b="1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+</m:t>
                    </m:r>
                    <m:r>
                      <a:rPr lang="en-US" altLang="en-US" sz="3200" b="1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𝟑</m:t>
                    </m:r>
                  </m:oMath>
                </a14:m>
                <a:endParaRPr lang="en-US" altLang="en-US" sz="3200" dirty="0" smtClean="0">
                  <a:solidFill>
                    <a:srgbClr val="000000"/>
                  </a:solidFill>
                  <a:latin typeface="Arial" charset="0"/>
                </a:endParaRPr>
              </a:p>
              <a:p>
                <a:pPr lvl="0"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altLang="en-US" sz="1200" dirty="0">
                  <a:solidFill>
                    <a:srgbClr val="000000"/>
                  </a:solidFill>
                  <a:latin typeface="Arial" charset="0"/>
                </a:endParaRPr>
              </a:p>
              <a:p>
                <a:pPr lvl="0" algn="ctr" fontAlgn="base">
                  <a:spcBef>
                    <a:spcPct val="5000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a:rPr lang="en-US" altLang="en-US" sz="3200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(</m:t>
                    </m:r>
                    <m:r>
                      <a:rPr lang="en-US" altLang="en-US" sz="3200" i="1" dirty="0" err="1" smtClean="0">
                        <a:solidFill>
                          <a:srgbClr val="000000"/>
                        </a:solidFill>
                        <a:latin typeface="Cambria Math" charset="0"/>
                      </a:rPr>
                      <m:t>𝑓</m:t>
                    </m:r>
                    <m:r>
                      <a:rPr lang="en-US" altLang="en-US" sz="3200" i="1" dirty="0" err="1" smtClean="0">
                        <a:solidFill>
                          <a:srgbClr val="000000"/>
                        </a:solidFill>
                        <a:latin typeface="Cambria Math" charset="0"/>
                      </a:rPr>
                      <m:t>+</m:t>
                    </m:r>
                    <m:r>
                      <a:rPr lang="en-US" altLang="en-US" sz="3200" i="1" dirty="0" err="1" smtClean="0">
                        <a:solidFill>
                          <a:srgbClr val="000000"/>
                        </a:solidFill>
                        <a:latin typeface="Cambria Math" charset="0"/>
                      </a:rPr>
                      <m:t>𝑔</m:t>
                    </m:r>
                    <m:r>
                      <a:rPr lang="en-US" altLang="en-US" sz="3200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)(</m:t>
                    </m:r>
                    <m:r>
                      <a:rPr lang="en-US" altLang="en-US" sz="3200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US" altLang="en-US" sz="3200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)=</m:t>
                    </m:r>
                  </m:oMath>
                </a14:m>
                <a:r>
                  <a:rPr lang="en-US" altLang="en-US" dirty="0" smtClean="0">
                    <a:solidFill>
                      <a:srgbClr val="000000"/>
                    </a:solidFill>
                    <a:latin typeface="Arial" charset="0"/>
                  </a:rPr>
                  <a:t>					</a:t>
                </a:r>
              </a:p>
              <a:p>
                <a:pPr lvl="0" algn="ctr"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altLang="en-US" dirty="0">
                  <a:solidFill>
                    <a:srgbClr val="000000"/>
                  </a:solidFill>
                  <a:latin typeface="Arial" charset="0"/>
                </a:endParaRPr>
              </a:p>
              <a:p>
                <a:pPr lvl="0" algn="ctr" fontAlgn="base">
                  <a:spcBef>
                    <a:spcPct val="5000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a:rPr lang="en-US" altLang="en-US" sz="3200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(</m:t>
                    </m:r>
                    <m:r>
                      <a:rPr lang="en-US" altLang="en-US" sz="3200" i="1" dirty="0" err="1" smtClean="0">
                        <a:solidFill>
                          <a:srgbClr val="000000"/>
                        </a:solidFill>
                        <a:latin typeface="Cambria Math" charset="0"/>
                      </a:rPr>
                      <m:t>𝑓𝑔</m:t>
                    </m:r>
                    <m:r>
                      <a:rPr lang="en-US" altLang="en-US" sz="3200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)(</m:t>
                    </m:r>
                    <m:r>
                      <a:rPr lang="en-US" altLang="en-US" sz="3200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US" altLang="en-US" sz="3200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)=</m:t>
                    </m:r>
                  </m:oMath>
                </a14:m>
                <a:r>
                  <a:rPr lang="en-US" altLang="en-US" dirty="0" smtClean="0">
                    <a:solidFill>
                      <a:srgbClr val="000000"/>
                    </a:solidFill>
                    <a:latin typeface="Arial" charset="0"/>
                  </a:rPr>
                  <a:t>						</a:t>
                </a:r>
                <a:endParaRPr lang="en-US" altLang="en-US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75407" y="1181100"/>
                <a:ext cx="7695027" cy="5194300"/>
              </a:xfrm>
              <a:blipFill rotWithShape="0">
                <a:blip r:embed="rId2"/>
                <a:stretch>
                  <a:fillRect t="-1291" r="-6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10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261100" cy="1028382"/>
          </a:xfrm>
        </p:spPr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75407" y="1181100"/>
                <a:ext cx="7695027" cy="5194300"/>
              </a:xfrm>
            </p:spPr>
            <p:txBody>
              <a:bodyPr>
                <a:normAutofit/>
              </a:bodyPr>
              <a:lstStyle/>
              <a:p>
                <a:pPr lvl="0"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3200" dirty="0" smtClean="0">
                    <a:solidFill>
                      <a:srgbClr val="000000"/>
                    </a:solidFill>
                    <a:latin typeface="Arial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en-US" sz="3200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𝑓</m:t>
                    </m:r>
                    <m:r>
                      <a:rPr lang="en-US" altLang="en-US" sz="3200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(</m:t>
                    </m:r>
                    <m:r>
                      <a:rPr lang="en-US" altLang="en-US" sz="3200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US" altLang="en-US" sz="3200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)=5</m:t>
                    </m:r>
                    <m:r>
                      <a:rPr lang="en-US" altLang="en-US" sz="3200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US" altLang="en-US" sz="3200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−1</m:t>
                    </m:r>
                  </m:oMath>
                </a14:m>
                <a:r>
                  <a:rPr lang="en-US" altLang="en-US" sz="3200" dirty="0" smtClean="0">
                    <a:solidFill>
                      <a:srgbClr val="000000"/>
                    </a:solidFill>
                    <a:latin typeface="Arial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en-US" sz="3200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𝑔</m:t>
                    </m:r>
                    <m:r>
                      <a:rPr lang="en-US" altLang="en-US" sz="3200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(</m:t>
                    </m:r>
                    <m:r>
                      <a:rPr lang="en-US" altLang="en-US" sz="3200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US" altLang="en-US" sz="3200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)=</m:t>
                    </m:r>
                    <m:sSup>
                      <m:sSupPr>
                        <m:ctrlPr>
                          <a:rPr lang="en-US" altLang="en-US" sz="3200" i="1" dirty="0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altLang="en-US" sz="3200" i="1" dirty="0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US" altLang="en-US" sz="3200" i="1" dirty="0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US" altLang="en-US" sz="3200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−2</m:t>
                    </m:r>
                    <m:r>
                      <a:rPr lang="en-US" altLang="en-US" sz="3200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US" altLang="en-US" sz="3200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+1</m:t>
                    </m:r>
                  </m:oMath>
                </a14:m>
                <a:r>
                  <a:rPr lang="en-US" altLang="en-US" sz="3200" dirty="0" smtClean="0">
                    <a:solidFill>
                      <a:srgbClr val="000000"/>
                    </a:solidFill>
                    <a:latin typeface="Arial" charset="0"/>
                  </a:rPr>
                  <a:t>, find each of the following.</a:t>
                </a:r>
              </a:p>
              <a:p>
                <a:pPr marL="514350" lvl="0" indent="-514350" fontAlgn="base">
                  <a:spcBef>
                    <a:spcPct val="50000"/>
                  </a:spcBef>
                  <a:spcAft>
                    <a:spcPct val="0"/>
                  </a:spcAft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altLang="en-US" sz="3600" b="0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(</m:t>
                    </m:r>
                    <m:r>
                      <a:rPr lang="en-US" altLang="en-US" sz="3600" b="0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𝑓</m:t>
                    </m:r>
                    <m:r>
                      <a:rPr lang="en-US" altLang="en-US" sz="3600" b="0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−</m:t>
                    </m:r>
                    <m:r>
                      <a:rPr lang="en-US" altLang="en-US" sz="3600" b="0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𝑔</m:t>
                    </m:r>
                    <m:r>
                      <a:rPr lang="en-US" altLang="en-US" sz="3600" b="0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)</m:t>
                    </m:r>
                    <m:d>
                      <m:dPr>
                        <m:ctrlPr>
                          <a:rPr lang="en-US" altLang="en-US" sz="3600" b="0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altLang="en-US" sz="3600" b="0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𝑥</m:t>
                        </m:r>
                      </m:e>
                    </m:d>
                  </m:oMath>
                </a14:m>
                <a:endParaRPr lang="en-US" altLang="en-US" sz="3600" b="0" dirty="0" smtClean="0">
                  <a:solidFill>
                    <a:srgbClr val="000000"/>
                  </a:solidFill>
                  <a:latin typeface="Arial" charset="0"/>
                </a:endParaRPr>
              </a:p>
              <a:p>
                <a:pPr marL="514350" lvl="0" indent="-514350" fontAlgn="base">
                  <a:spcBef>
                    <a:spcPct val="50000"/>
                  </a:spcBef>
                  <a:spcAft>
                    <a:spcPct val="0"/>
                  </a:spcAft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altLang="en-US" sz="3600" b="0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(</m:t>
                    </m:r>
                    <m:r>
                      <a:rPr lang="en-US" altLang="en-US" sz="3600" b="0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𝑓𝑔</m:t>
                    </m:r>
                    <m:r>
                      <a:rPr lang="en-US" altLang="en-US" sz="3600" b="0" i="1" smtClean="0">
                        <a:solidFill>
                          <a:srgbClr val="000000"/>
                        </a:solidFill>
                        <a:latin typeface="Cambria Math" charset="0"/>
                      </a:rPr>
                      <m:t>)</m:t>
                    </m:r>
                    <m:d>
                      <m:dPr>
                        <m:ctrlPr>
                          <a:rPr lang="en-US" altLang="en-US" sz="3600" b="0" i="1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altLang="en-US" sz="3600" b="0" i="1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𝑥</m:t>
                        </m:r>
                      </m:e>
                    </m:d>
                  </m:oMath>
                </a14:m>
                <a:endParaRPr lang="en-US" altLang="en-US" sz="3600" b="0" dirty="0" smtClean="0">
                  <a:solidFill>
                    <a:srgbClr val="000000"/>
                  </a:solidFill>
                  <a:latin typeface="Arial" charset="0"/>
                </a:endParaRPr>
              </a:p>
              <a:p>
                <a:pPr marL="514350" lvl="0" indent="-514350" fontAlgn="base">
                  <a:spcBef>
                    <a:spcPct val="50000"/>
                  </a:spcBef>
                  <a:spcAft>
                    <a:spcPct val="0"/>
                  </a:spcAft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is-IS" altLang="en-US" sz="3600" b="0" i="1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sz="3600" b="0" i="1" smtClean="0">
                                <a:solidFill>
                                  <a:srgbClr val="000000"/>
                                </a:solidFill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US" altLang="en-US" sz="3600" b="0" i="1" smtClean="0">
                                <a:solidFill>
                                  <a:srgbClr val="000000"/>
                                </a:solidFill>
                                <a:latin typeface="Cambria Math" charset="0"/>
                              </a:rPr>
                              <m:t>𝑓</m:t>
                            </m:r>
                          </m:num>
                          <m:den>
                            <m:r>
                              <a:rPr lang="en-US" altLang="en-US" sz="3600" b="0" i="1" smtClean="0">
                                <a:solidFill>
                                  <a:srgbClr val="000000"/>
                                </a:solidFill>
                                <a:latin typeface="Cambria Math" charset="0"/>
                              </a:rPr>
                              <m:t>𝑔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US" altLang="en-US" sz="3600" b="0" i="1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altLang="en-US" sz="3600" b="0" i="1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𝑥</m:t>
                        </m:r>
                      </m:e>
                    </m:d>
                  </m:oMath>
                </a14:m>
                <a:endParaRPr lang="en-US" altLang="en-US" b="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75407" y="1181100"/>
                <a:ext cx="7695027" cy="5194300"/>
              </a:xfrm>
              <a:blipFill rotWithShape="0">
                <a:blip r:embed="rId2"/>
                <a:stretch>
                  <a:fillRect l="-871" t="-1526" r="-2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816600" y="315298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31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261100" cy="1028382"/>
          </a:xfrm>
        </p:spPr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75407" y="1181100"/>
                <a:ext cx="7695027" cy="5194300"/>
              </a:xfrm>
            </p:spPr>
            <p:txBody>
              <a:bodyPr>
                <a:normAutofit/>
              </a:bodyPr>
              <a:lstStyle/>
              <a:p>
                <a:pPr lvl="0"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dirty="0" smtClean="0">
                    <a:solidFill>
                      <a:srgbClr val="000000"/>
                    </a:solidFill>
                    <a:latin typeface="Arial" charset="0"/>
                  </a:rPr>
                  <a:t>Sometimes the domain of the resulting function may be different.</a:t>
                </a:r>
              </a:p>
              <a:p>
                <a:pPr lvl="0" algn="ctr" fontAlgn="base">
                  <a:spcBef>
                    <a:spcPct val="5000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a:rPr lang="en-US" altLang="en-US" sz="3200" b="1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𝒇</m:t>
                    </m:r>
                    <m:r>
                      <a:rPr lang="en-US" altLang="en-US" sz="3200" b="1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(</m:t>
                    </m:r>
                    <m:r>
                      <a:rPr lang="en-US" altLang="en-US" sz="3200" b="1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𝒙</m:t>
                    </m:r>
                    <m:r>
                      <a:rPr lang="en-US" altLang="en-US" sz="3200" b="1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)=</m:t>
                    </m:r>
                    <m:f>
                      <m:fPr>
                        <m:ctrlPr>
                          <a:rPr lang="en-US" altLang="en-US" sz="3200" b="1" i="1" dirty="0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altLang="en-US" sz="3200" b="1" i="1" dirty="0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𝟓</m:t>
                        </m:r>
                      </m:num>
                      <m:den>
                        <m:r>
                          <a:rPr lang="en-US" altLang="en-US" sz="3200" b="1" i="1" dirty="0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𝒙</m:t>
                        </m:r>
                      </m:den>
                    </m:f>
                  </m:oMath>
                </a14:m>
                <a:r>
                  <a:rPr lang="en-US" altLang="en-US" sz="3200" dirty="0" smtClean="0">
                    <a:solidFill>
                      <a:srgbClr val="000000"/>
                    </a:solidFill>
                    <a:latin typeface="Arial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US" altLang="en-US" sz="3200" b="1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𝒈</m:t>
                    </m:r>
                    <m:r>
                      <a:rPr lang="en-US" altLang="en-US" sz="3200" b="1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(</m:t>
                    </m:r>
                    <m:r>
                      <a:rPr lang="en-US" altLang="en-US" sz="3200" b="1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𝒙</m:t>
                    </m:r>
                    <m:r>
                      <a:rPr lang="en-US" altLang="en-US" sz="3200" b="1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)=</m:t>
                    </m:r>
                    <m:f>
                      <m:fPr>
                        <m:ctrlPr>
                          <a:rPr lang="en-US" altLang="en-US" sz="3200" b="1" i="1" dirty="0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altLang="en-US" sz="3200" b="1" i="1" dirty="0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𝟑</m:t>
                        </m:r>
                      </m:num>
                      <m:den>
                        <m:r>
                          <a:rPr lang="en-US" altLang="en-US" sz="3200" b="1" i="1" dirty="0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𝒙</m:t>
                        </m:r>
                        <m:r>
                          <a:rPr lang="en-US" altLang="en-US" sz="3200" b="1" i="1" dirty="0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−</m:t>
                        </m:r>
                        <m:r>
                          <a:rPr lang="en-US" altLang="en-US" sz="3200" b="1" i="1" dirty="0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𝟐</m:t>
                        </m:r>
                      </m:den>
                    </m:f>
                  </m:oMath>
                </a14:m>
                <a:endParaRPr lang="en-US" altLang="en-US" sz="1200" dirty="0" smtClean="0">
                  <a:solidFill>
                    <a:srgbClr val="000000"/>
                  </a:solidFill>
                  <a:latin typeface="Arial" charset="0"/>
                </a:endParaRPr>
              </a:p>
              <a:p>
                <a:pPr lvl="0"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000" dirty="0" smtClean="0">
                    <a:solidFill>
                      <a:srgbClr val="000000"/>
                    </a:solidFill>
                    <a:latin typeface="Arial" charset="0"/>
                  </a:rPr>
                  <a:t>					</a:t>
                </a:r>
              </a:p>
              <a:p>
                <a:pPr lvl="0" algn="ctr" fontAlgn="base">
                  <a:spcBef>
                    <a:spcPct val="5000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r>
                      <a:rPr lang="en-US" altLang="en-US" sz="3200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(</m:t>
                    </m:r>
                    <m:r>
                      <a:rPr lang="en-US" altLang="en-US" sz="3200" i="1" dirty="0" err="1" smtClean="0">
                        <a:solidFill>
                          <a:srgbClr val="000000"/>
                        </a:solidFill>
                        <a:latin typeface="Cambria Math" charset="0"/>
                      </a:rPr>
                      <m:t>𝑓𝑔</m:t>
                    </m:r>
                    <m:r>
                      <a:rPr lang="en-US" altLang="en-US" sz="3200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)(</m:t>
                    </m:r>
                    <m:r>
                      <a:rPr lang="en-US" altLang="en-US" sz="3200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US" altLang="en-US" sz="3200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)=</m:t>
                    </m:r>
                  </m:oMath>
                </a14:m>
                <a:r>
                  <a:rPr lang="en-US" altLang="en-US" dirty="0" smtClean="0">
                    <a:solidFill>
                      <a:srgbClr val="000000"/>
                    </a:solidFill>
                    <a:latin typeface="Arial" charset="0"/>
                  </a:rPr>
                  <a:t>						</a:t>
                </a:r>
                <a:endParaRPr lang="en-US" altLang="en-US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75407" y="1181100"/>
                <a:ext cx="7695027" cy="5194300"/>
              </a:xfrm>
              <a:blipFill rotWithShape="0">
                <a:blip r:embed="rId2"/>
                <a:stretch>
                  <a:fillRect t="-1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20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7949</TotalTime>
  <Words>290</Words>
  <Application>Microsoft Macintosh PowerPoint</Application>
  <PresentationFormat>On-screen Show (4:3)</PresentationFormat>
  <Paragraphs>74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 Black</vt:lpstr>
      <vt:lpstr>Calibri</vt:lpstr>
      <vt:lpstr>Cambria Math</vt:lpstr>
      <vt:lpstr>Arial</vt:lpstr>
      <vt:lpstr>Essential</vt:lpstr>
      <vt:lpstr>PowerPoint Presentation</vt:lpstr>
      <vt:lpstr>FUNCTIONS, EQUATIONS, &amp; GRAPHS</vt:lpstr>
      <vt:lpstr>DOMAIN</vt:lpstr>
      <vt:lpstr>DOMAIN</vt:lpstr>
      <vt:lpstr>DOMAIN</vt:lpstr>
      <vt:lpstr>DOMAIN</vt:lpstr>
      <vt:lpstr>FUNCTIONS</vt:lpstr>
      <vt:lpstr>FUNCTIONS</vt:lpstr>
      <vt:lpstr>FUNCTIONS</vt:lpstr>
      <vt:lpstr>FUNCTIONS</vt:lpstr>
      <vt:lpstr>FUNCTIONS</vt:lpstr>
      <vt:lpstr>FUNCTIONS</vt:lpstr>
      <vt:lpstr>EXIT TICKET</vt:lpstr>
    </vt:vector>
  </TitlesOfParts>
  <Company>University of Central Florida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ringer</dc:title>
  <dc:creator>McKenna Phillips</dc:creator>
  <cp:lastModifiedBy>PHILLIPS, IDA M</cp:lastModifiedBy>
  <cp:revision>87</cp:revision>
  <dcterms:created xsi:type="dcterms:W3CDTF">2014-08-15T16:50:20Z</dcterms:created>
  <dcterms:modified xsi:type="dcterms:W3CDTF">2017-09-18T17:34:40Z</dcterms:modified>
</cp:coreProperties>
</file>