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7" r:id="rId2"/>
    <p:sldId id="260" r:id="rId3"/>
    <p:sldId id="308" r:id="rId4"/>
    <p:sldId id="309" r:id="rId5"/>
    <p:sldId id="293" r:id="rId6"/>
    <p:sldId id="310" r:id="rId7"/>
    <p:sldId id="311" r:id="rId8"/>
    <p:sldId id="313" r:id="rId9"/>
    <p:sldId id="31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Rewrite the quadratic equation below in standard form.</a:t>
                </a:r>
              </a:p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800" b="1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𝟏𝟎</m:t>
                      </m:r>
                    </m:oMath>
                  </m:oMathPara>
                </a14:m>
                <a:endParaRPr lang="en-US" sz="4800" dirty="0" smtClean="0"/>
              </a:p>
              <a:p>
                <a:pPr algn="ctr"/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  <a:blipFill rotWithShape="0">
                <a:blip r:embed="rId2"/>
                <a:stretch>
                  <a:fillRect t="-2317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71" y="859993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428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40871" y="1914128"/>
                <a:ext cx="8294914" cy="38172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Solve the following quadratic equation by completing the square. Verify your solution by factoring.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𝟏𝟔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𝟏𝟒</m:t>
                      </m:r>
                    </m:oMath>
                  </m:oMathPara>
                </a14:m>
                <a:endParaRPr lang="en-US" sz="4800" i="1" dirty="0"/>
              </a:p>
              <a:p>
                <a:pPr marL="742950" indent="-742950">
                  <a:buFont typeface="+mj-lt"/>
                  <a:buAutoNum type="arabicPeriod"/>
                </a:pPr>
                <a:endParaRPr lang="en-US" sz="3600" i="1" dirty="0"/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40871" y="1914128"/>
                <a:ext cx="8294914" cy="3817200"/>
              </a:xfrm>
              <a:blipFill rotWithShape="0">
                <a:blip r:embed="rId3"/>
                <a:stretch>
                  <a:fillRect l="-1323" t="-2077" r="-2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SOLVING QUADRATIC FUNCTIONS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POLYNOMIALS &amp; RATIONAL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3200" dirty="0" smtClean="0"/>
                  <a:t>A quadratic equation can be written in the form</a:t>
                </a:r>
                <a:r>
                  <a:rPr lang="is-IS" sz="3200" dirty="0" smtClean="0"/>
                  <a:t>…</a:t>
                </a:r>
              </a:p>
              <a:p>
                <a:pPr algn="ctr"/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𝒄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r>
                  <a:rPr lang="en-US" sz="3200" dirty="0" smtClean="0"/>
                  <a:t>In order to solve a quadratic equation, you must use square roots.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1029" t="-2706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3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𝟏𝟔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17286" y="1524318"/>
                <a:ext cx="8294914" cy="482899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Solve each of the following. State if the solution(s) are real or imaginary.</a:t>
                </a: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𝟏𝟎</m:t>
                    </m:r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𝟏𝟖</m:t>
                    </m:r>
                  </m:oMath>
                </a14:m>
                <a:endParaRPr lang="en-US" sz="3600" b="1" i="1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3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i="1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i="1">
                        <a:latin typeface="Cambria Math" charset="0"/>
                      </a:rPr>
                      <m:t>𝟏</m:t>
                    </m:r>
                    <m:r>
                      <a:rPr lang="en-US" sz="3600" b="1" i="1" smtClean="0">
                        <a:latin typeface="Cambria Math" charset="0"/>
                      </a:rPr>
                      <m:t>𝟐</m:t>
                    </m:r>
                    <m:r>
                      <a:rPr lang="en-US" sz="3600" i="1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𝟒</m:t>
                    </m:r>
                  </m:oMath>
                </a14:m>
                <a:endParaRPr lang="en-US" sz="3600" b="1" i="1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𝟓</m:t>
                    </m:r>
                    <m:r>
                      <a:rPr lang="en-US" sz="3600" b="1" i="1" smtClean="0">
                        <a:latin typeface="Cambria Math" charset="0"/>
                      </a:rPr>
                      <m:t>(</m:t>
                    </m:r>
                    <m:r>
                      <a:rPr lang="en-US" sz="3600" b="1" i="1" smtClean="0"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𝟑</m:t>
                    </m:r>
                    <m:r>
                      <a:rPr lang="en-US" sz="3600" b="1" i="1" smtClean="0">
                        <a:latin typeface="Cambria Math" charset="0"/>
                      </a:rPr>
                      <m:t>)</m:t>
                    </m:r>
                    <m:r>
                      <a:rPr lang="en-US" sz="3600" i="1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𝟒</m:t>
                    </m:r>
                    <m:r>
                      <a:rPr lang="en-US" sz="3600" b="1" i="1" smtClean="0"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𝟏𝟎</m:t>
                    </m:r>
                    <m:r>
                      <a:rPr lang="en-US" sz="36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3600" i="1" dirty="0"/>
              </a:p>
              <a:p>
                <a:pPr marL="742950" indent="-742950">
                  <a:buFont typeface="+mj-lt"/>
                  <a:buAutoNum type="arabicPeriod"/>
                </a:pPr>
                <a:endParaRPr lang="en-US" sz="3600" i="1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17286" y="1524318"/>
                <a:ext cx="8294914" cy="4828993"/>
              </a:xfrm>
              <a:blipFill rotWithShape="0">
                <a:blip r:embed="rId2"/>
                <a:stretch>
                  <a:fillRect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 fontScale="92500"/>
              </a:bodyPr>
              <a:lstStyle/>
              <a:p>
                <a:pPr algn="ctr"/>
                <a:r>
                  <a:rPr lang="en-US" sz="3200" dirty="0" smtClean="0"/>
                  <a:t>A quadratic equation can also be written in the form</a:t>
                </a:r>
                <a:r>
                  <a:rPr lang="is-IS" sz="3200" dirty="0" smtClean="0"/>
                  <a:t>…</a:t>
                </a:r>
              </a:p>
              <a:p>
                <a:pPr algn="ctr"/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𝒃𝒙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𝒄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r>
                  <a:rPr lang="en-US" sz="3200" dirty="0" smtClean="0"/>
                  <a:t>In order to solve a quadratic equation, you must factor OR complete the square.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1504" t="-1675" r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0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𝟔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𝟏𝟔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𝟖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𝟕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endParaRPr lang="en-US" sz="4800" b="1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17286" y="1524318"/>
                <a:ext cx="8294914" cy="482899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Solve each of the following. State if the solution(s) are real or complex.</a:t>
                </a: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𝟓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b="1" i="1" smtClean="0">
                        <a:latin typeface="Cambria Math" charset="0"/>
                      </a:rPr>
                      <m:t>𝟔</m:t>
                    </m:r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3600" b="1" i="1" dirty="0" smtClean="0">
                  <a:latin typeface="Cambria Math" charset="0"/>
                </a:endParaRP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b="1" i="1" smtClean="0">
                        <a:latin typeface="Cambria Math" charset="0"/>
                      </a:rPr>
                      <m:t>𝟔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b="1" i="1" smtClean="0">
                        <a:latin typeface="Cambria Math" charset="0"/>
                      </a:rPr>
                      <m:t>𝟏𝟐</m:t>
                    </m:r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3600" b="1" i="1" dirty="0" smtClean="0">
                  <a:latin typeface="Cambria Math" charset="0"/>
                </a:endParaRP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𝟑</m:t>
                    </m:r>
                    <m:sSup>
                      <m:sSup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charset="0"/>
                      </a:rPr>
                      <m:t>+</m:t>
                    </m:r>
                    <m:r>
                      <a:rPr lang="en-US" sz="3600" b="1" i="1" smtClean="0">
                        <a:latin typeface="Cambria Math" charset="0"/>
                      </a:rPr>
                      <m:t>𝟏𝟔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  <m:r>
                      <a:rPr lang="en-US" sz="3600" b="1" i="1" smtClean="0">
                        <a:latin typeface="Cambria Math" charset="0"/>
                      </a:rPr>
                      <m:t>−</m:t>
                    </m:r>
                    <m:r>
                      <a:rPr lang="en-US" sz="3600" b="1" i="1" smtClean="0">
                        <a:latin typeface="Cambria Math" charset="0"/>
                      </a:rPr>
                      <m:t>𝟓</m:t>
                    </m:r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  <m:r>
                      <a:rPr lang="en-US" sz="3600" b="1" i="1" smtClean="0">
                        <a:latin typeface="Cambria Math" charset="0"/>
                      </a:rPr>
                      <m:t>𝟏𝟎</m:t>
                    </m:r>
                    <m:r>
                      <a:rPr lang="en-US" sz="3600" b="1" i="1" smtClean="0">
                        <a:latin typeface="Cambria Math" charset="0"/>
                      </a:rPr>
                      <m:t>𝒙</m:t>
                    </m:r>
                  </m:oMath>
                </a14:m>
                <a:endParaRPr lang="en-US" sz="3600" i="1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17286" y="1524318"/>
                <a:ext cx="8294914" cy="4828993"/>
              </a:xfrm>
              <a:blipFill rotWithShape="0">
                <a:blip r:embed="rId2"/>
                <a:stretch>
                  <a:fillRect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7591</TotalTime>
  <Words>135</Words>
  <Application>Microsoft Macintosh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Cambria Math</vt:lpstr>
      <vt:lpstr>Arial</vt:lpstr>
      <vt:lpstr>Essential</vt:lpstr>
      <vt:lpstr>Bell ringer</vt:lpstr>
      <vt:lpstr>POLYNOMIALS &amp; RATIONAL FUNCTIONS</vt:lpstr>
      <vt:lpstr>QUADRATIC EQUATIONS</vt:lpstr>
      <vt:lpstr>QUADRATIC EQUATIONS</vt:lpstr>
      <vt:lpstr>QUADRATIC EQUATIONS</vt:lpstr>
      <vt:lpstr>QUADRATIC EQUATIONS</vt:lpstr>
      <vt:lpstr>QUADRATIC EQUATIONS</vt:lpstr>
      <vt:lpstr>QUADRATIC EQUATIONS</vt:lpstr>
      <vt:lpstr>QUADRATIC EQUATIONS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76</cp:revision>
  <dcterms:created xsi:type="dcterms:W3CDTF">2014-08-15T16:50:20Z</dcterms:created>
  <dcterms:modified xsi:type="dcterms:W3CDTF">2017-10-17T11:14:31Z</dcterms:modified>
</cp:coreProperties>
</file>