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7" r:id="rId2"/>
    <p:sldId id="260" r:id="rId3"/>
    <p:sldId id="259" r:id="rId4"/>
    <p:sldId id="280" r:id="rId5"/>
    <p:sldId id="281" r:id="rId6"/>
    <p:sldId id="282" r:id="rId7"/>
    <p:sldId id="274" r:id="rId8"/>
    <p:sldId id="275" r:id="rId9"/>
    <p:sldId id="283" r:id="rId10"/>
    <p:sldId id="284" r:id="rId11"/>
    <p:sldId id="277" r:id="rId12"/>
    <p:sldId id="27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72"/>
    <p:restoredTop sz="91445"/>
  </p:normalViewPr>
  <p:slideViewPr>
    <p:cSldViewPr snapToGrid="0" snapToObjects="1">
      <p:cViewPr>
        <p:scale>
          <a:sx n="100" d="100"/>
          <a:sy n="100" d="100"/>
        </p:scale>
        <p:origin x="5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8/28/17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28,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41507"/>
                <a:ext cx="8229600" cy="1356359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Complete the following table for the equation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charset="0"/>
                      </a:rPr>
                      <m:t>𝑦</m:t>
                    </m:r>
                    <m:r>
                      <a:rPr lang="en-US" sz="3200" i="1" dirty="0" smtClean="0">
                        <a:latin typeface="Cambria Math" charset="0"/>
                      </a:rPr>
                      <m:t>=2</m:t>
                    </m:r>
                    <m:sSup>
                      <m:sSupPr>
                        <m:ctrlPr>
                          <a:rPr lang="en-US" sz="320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latin typeface="Cambria Math" charset="0"/>
                      </a:rPr>
                      <m:t>−</m:t>
                    </m:r>
                    <m:r>
                      <a:rPr lang="en-US" sz="3200" b="0" i="1" dirty="0" smtClean="0">
                        <a:latin typeface="Cambria Math" charset="0"/>
                      </a:rPr>
                      <m:t>2</m:t>
                    </m:r>
                  </m:oMath>
                </a14:m>
                <a:r>
                  <a:rPr lang="en-US" sz="32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41507"/>
                <a:ext cx="8229600" cy="1356359"/>
              </a:xfrm>
              <a:blipFill rotWithShape="0">
                <a:blip r:embed="rId2"/>
                <a:stretch>
                  <a:fillRect t="-5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330359"/>
              </p:ext>
            </p:extLst>
          </p:nvPr>
        </p:nvGraphicFramePr>
        <p:xfrm>
          <a:off x="1670957" y="2997866"/>
          <a:ext cx="6096000" cy="2815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70377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3776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</a:tr>
              <a:tr h="703776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-2</a:t>
                      </a:r>
                      <a:endParaRPr lang="en-US" sz="3200" dirty="0"/>
                    </a:p>
                  </a:txBody>
                  <a:tcPr anchor="ctr"/>
                </a:tc>
              </a:tr>
              <a:tr h="70377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EXTREMA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42535" y="1376851"/>
            <a:ext cx="7146388" cy="443519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State the relative max/min of the function below.</a:t>
            </a:r>
            <a:endParaRPr lang="en-US" altLang="en-US" dirty="0" smtClean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1" t="22427" r="14850" b="11156"/>
          <a:stretch>
            <a:fillRect/>
          </a:stretch>
        </p:blipFill>
        <p:spPr bwMode="auto">
          <a:xfrm>
            <a:off x="2267829" y="2504293"/>
            <a:ext cx="4495800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07407" y="28886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1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BEHAVIOR &amp; EXTREMA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61182" y="1374767"/>
            <a:ext cx="7751298" cy="1480975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State the intervals of increase/decrease and find any max/min of the function below.</a:t>
            </a:r>
            <a:endParaRPr lang="en-US" dirty="0" smtClean="0"/>
          </a:p>
          <a:p>
            <a:pPr algn="ctr"/>
            <a:endParaRPr lang="en-US" sz="2400" dirty="0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457982" y="2502208"/>
            <a:ext cx="4139418" cy="3835091"/>
            <a:chOff x="864" y="1440"/>
            <a:chExt cx="2112" cy="1932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67" r="10944"/>
            <a:stretch>
              <a:fillRect/>
            </a:stretch>
          </p:blipFill>
          <p:spPr bwMode="auto">
            <a:xfrm>
              <a:off x="864" y="1488"/>
              <a:ext cx="2112" cy="1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 flipV="1">
              <a:off x="912" y="1440"/>
              <a:ext cx="48" cy="19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880" y="1440"/>
              <a:ext cx="48" cy="24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3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5891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800" y="3644900"/>
            <a:ext cx="2286000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07"/>
          <a:stretch/>
        </p:blipFill>
        <p:spPr>
          <a:xfrm>
            <a:off x="527969" y="949834"/>
            <a:ext cx="7454900" cy="1072449"/>
          </a:xfrm>
        </p:spPr>
      </p:pic>
      <p:pic>
        <p:nvPicPr>
          <p:cNvPr id="11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85" r="29263"/>
          <a:stretch/>
        </p:blipFill>
        <p:spPr>
          <a:xfrm>
            <a:off x="4103939" y="1794343"/>
            <a:ext cx="4582861" cy="4441357"/>
          </a:xfrm>
        </p:spPr>
      </p:pic>
      <p:pic>
        <p:nvPicPr>
          <p:cNvPr id="12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3" t="10856" r="22379" b="52992"/>
          <a:stretch/>
        </p:blipFill>
        <p:spPr>
          <a:xfrm>
            <a:off x="527969" y="2133600"/>
            <a:ext cx="4249783" cy="3657600"/>
          </a:xfrm>
        </p:spPr>
      </p:pic>
    </p:spTree>
    <p:extLst>
      <p:ext uri="{BB962C8B-B14F-4D97-AF65-F5344CB8AC3E}">
        <p14:creationId xmlns:p14="http://schemas.microsoft.com/office/powerpoint/2010/main" val="18905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3501"/>
            <a:ext cx="4140200" cy="4673406"/>
          </a:xfrm>
        </p:spPr>
        <p:txBody>
          <a:bodyPr>
            <a:norm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500" dirty="0" smtClean="0"/>
              <a:t>Find f(4) for the piece-wise function to the right.</a:t>
            </a:r>
            <a:endParaRPr lang="en-US" sz="25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500" dirty="0" smtClean="0"/>
              <a:t>Determine the x and y intercept(s) of the </a:t>
            </a:r>
            <a:r>
              <a:rPr lang="en-US" sz="2500" dirty="0" smtClean="0"/>
              <a:t>graph to the right. </a:t>
            </a:r>
            <a:endParaRPr lang="en-US" sz="25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500" dirty="0" smtClean="0"/>
              <a:t>State the intervals of increase, decrease, and constant behavior.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500" dirty="0" smtClean="0"/>
              <a:t>State any maximum or minimum values.</a:t>
            </a:r>
            <a:endParaRPr lang="en-US" sz="2500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753" y="3105903"/>
            <a:ext cx="3716161" cy="2908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648733" y="1693018"/>
                <a:ext cx="4140200" cy="1244185"/>
              </a:xfrm>
            </p:spPr>
            <p:txBody>
              <a:bodyPr>
                <a:normAutofit/>
              </a:bodyPr>
              <a:lstStyle/>
              <a:p>
                <a:pPr marL="457200" marR="0" lvl="0" indent="-4572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25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25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2500" i="1" dirty="0" smtClean="0">
                          <a:latin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cs-CZ" sz="2500" i="1" dirty="0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sz="2500" i="1" dirty="0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500" b="0" i="1" dirty="0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500" b="0" i="1" dirty="0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500" b="0" i="1" dirty="0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500" b="0" i="1" dirty="0" smtClean="0">
                                  <a:latin typeface="Cambria Math" charset="0"/>
                                </a:rPr>
                                <m:t>−5,  </m:t>
                              </m:r>
                              <m:r>
                                <a:rPr lang="en-US" sz="25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2500" b="0" i="1" dirty="0" smtClean="0">
                                  <a:latin typeface="Cambria Math" charset="0"/>
                                </a:rPr>
                                <m:t>&lt;0</m:t>
                              </m:r>
                            </m:e>
                            <m:e>
                              <m:r>
                                <a:rPr lang="en-US" sz="2500" b="0" i="1" dirty="0" smtClean="0">
                                  <a:latin typeface="Cambria Math" charset="0"/>
                                </a:rPr>
                                <m:t>2,           </m:t>
                              </m:r>
                              <m:r>
                                <a:rPr lang="en-US" sz="25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25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≥0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500" dirty="0"/>
              </a:p>
            </p:txBody>
          </p:sp>
        </mc:Choice>
        <mc:Fallback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48733" y="1693018"/>
                <a:ext cx="4140200" cy="1244185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97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BEHAVIOR &amp; EXTREMA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smtClean="0"/>
              <a:t>FUNCTIONS, EQUATIONS, &amp;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371600"/>
          </a:xfrm>
        </p:spPr>
        <p:txBody>
          <a:bodyPr/>
          <a:lstStyle/>
          <a:p>
            <a:r>
              <a:rPr lang="en-US" smtClean="0"/>
              <a:t>PIECE-WISE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303486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A piece-wise function has various parts that are graphed on a restricted domain.</a:t>
                </a:r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cs-CZ" sz="4000" i="1" dirty="0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sz="4000" i="1" dirty="0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+1   ,  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&lt;−1</m:t>
                              </m:r>
                            </m:e>
                            <m:e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−2 ,       −1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≤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≤1</m:t>
                              </m:r>
                            </m:e>
                            <m:e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−3 ,  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</a:rPr>
                                <m:t>&gt;1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0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303486"/>
              </a:xfrm>
              <a:blipFill rotWithShape="0">
                <a:blip r:embed="rId2"/>
                <a:stretch>
                  <a:fillRect t="-1841" r="-1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371600"/>
          </a:xfrm>
        </p:spPr>
        <p:txBody>
          <a:bodyPr/>
          <a:lstStyle/>
          <a:p>
            <a:r>
              <a:rPr lang="en-US" smtClean="0"/>
              <a:t>PIECE-WISE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To evaluate a piece-wise function, you must first determine which domain the x-value fits into.</a:t>
                </a:r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cs-CZ" sz="3200" i="1" dirty="0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sz="3200" i="1" dirty="0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+1   ,  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&lt;−1</m:t>
                              </m:r>
                            </m:e>
                            <m:e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−2 ,       −1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≤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≤1</m:t>
                              </m:r>
                            </m:e>
                            <m:e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−3 ,  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&gt;1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000" dirty="0" smtClean="0"/>
              </a:p>
              <a:p>
                <a:pPr marL="960120" lvl="2" indent="0">
                  <a:buNone/>
                </a:pPr>
                <a:r>
                  <a:rPr lang="en-US" sz="3600" b="1" dirty="0" smtClean="0"/>
                  <a:t>f(-3)=</a:t>
                </a:r>
              </a:p>
              <a:p>
                <a:pPr marL="960120" lvl="2" indent="0">
                  <a:buNone/>
                </a:pPr>
                <a:r>
                  <a:rPr lang="en-US" sz="3600" b="1" dirty="0" smtClean="0"/>
                  <a:t>f(3)=</a:t>
                </a:r>
              </a:p>
              <a:p>
                <a:pPr marL="960120" lvl="2" indent="0">
                  <a:buNone/>
                </a:pPr>
                <a:r>
                  <a:rPr lang="en-US" sz="3600" b="1" dirty="0" smtClean="0"/>
                  <a:t>f(1)=</a:t>
                </a:r>
                <a:endParaRPr lang="en-US" sz="3600" b="1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0"/>
                <a:ext cx="7695027" cy="5194300"/>
              </a:xfrm>
              <a:blipFill rotWithShape="0">
                <a:blip r:embed="rId2"/>
                <a:stretch>
                  <a:fillRect l="-950" t="-1174" r="-2217" b="-1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1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PIECE-WISE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863918"/>
                <a:ext cx="8174893" cy="51943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To graph a piece-wise function, you must graph each individual section.</a:t>
                </a:r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24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24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2400" i="1" dirty="0" smtClean="0">
                          <a:latin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cs-CZ" sz="2400" i="1" dirty="0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sz="2400" i="1" dirty="0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,          </m:t>
                              </m:r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&lt;2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2400" b="0" i="1" dirty="0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latin typeface="Cambria Math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latin typeface="Cambria Math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−5,  </m:t>
                              </m:r>
                              <m:r>
                                <a:rPr lang="en-US" sz="24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≥2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0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863918"/>
                <a:ext cx="8174893" cy="5194300"/>
              </a:xfrm>
              <a:blipFill rotWithShape="0">
                <a:blip r:embed="rId2"/>
                <a:stretch>
                  <a:fillRect t="-1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1" t="12743" r="16803" b="16690"/>
          <a:stretch>
            <a:fillRect/>
          </a:stretch>
        </p:blipFill>
        <p:spPr bwMode="auto">
          <a:xfrm>
            <a:off x="2463800" y="3037820"/>
            <a:ext cx="4307928" cy="354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5326"/>
            <a:ext cx="5791200" cy="71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PIECE-WISE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549400"/>
                <a:ext cx="8174893" cy="48641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Sketch a graph of the piece-wise function below and find the requested solutions.</a:t>
                </a:r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cs-CZ" sz="3200" i="1" dirty="0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sz="3200" i="1" dirty="0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−3,          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&lt;0</m:t>
                              </m:r>
                            </m:e>
                            <m:e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5,                    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≥0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4000" dirty="0" smtClean="0"/>
              </a:p>
              <a:p>
                <a:pPr marL="914400" lvl="2" indent="0">
                  <a:buNone/>
                </a:pPr>
                <a:r>
                  <a:rPr lang="en-US" sz="3600" dirty="0" smtClean="0"/>
                  <a:t>f(-1)=</a:t>
                </a:r>
              </a:p>
              <a:p>
                <a:pPr marL="914400" lvl="2" indent="0">
                  <a:buNone/>
                </a:pPr>
                <a:r>
                  <a:rPr lang="en-US" sz="3600" dirty="0" smtClean="0"/>
                  <a:t>f(0)=</a:t>
                </a:r>
              </a:p>
              <a:p>
                <a:pPr marL="914400" lvl="2" indent="0">
                  <a:buNone/>
                </a:pPr>
                <a:r>
                  <a:rPr lang="en-US" sz="3600" dirty="0" smtClean="0"/>
                  <a:t>f(10)=</a:t>
                </a:r>
                <a:endParaRPr lang="en-US" sz="36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549400"/>
                <a:ext cx="8174893" cy="4864100"/>
              </a:xfrm>
              <a:blipFill rotWithShape="0">
                <a:blip r:embed="rId2"/>
                <a:stretch>
                  <a:fillRect t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" t="22241" r="6435"/>
          <a:stretch/>
        </p:blipFill>
        <p:spPr bwMode="auto">
          <a:xfrm>
            <a:off x="311443" y="1714500"/>
            <a:ext cx="8334722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42535" y="1376851"/>
            <a:ext cx="7146388" cy="443519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State the intervals of increase and decrease for the function below.</a:t>
            </a:r>
            <a:endParaRPr lang="en-US" altLang="en-US" dirty="0" smtClean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1" t="22427" r="14850" b="11156"/>
          <a:stretch>
            <a:fillRect/>
          </a:stretch>
        </p:blipFill>
        <p:spPr bwMode="auto">
          <a:xfrm>
            <a:off x="2267829" y="2504293"/>
            <a:ext cx="4495800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99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EXTREMA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42" y="1574800"/>
            <a:ext cx="8391263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8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6734</TotalTime>
  <Words>239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Black</vt:lpstr>
      <vt:lpstr>Cambria Math</vt:lpstr>
      <vt:lpstr>Arial</vt:lpstr>
      <vt:lpstr>Calibri</vt:lpstr>
      <vt:lpstr>Essential</vt:lpstr>
      <vt:lpstr>Bell ringer</vt:lpstr>
      <vt:lpstr>FUNCTIONS, EQUATIONS, &amp; GRAPHS</vt:lpstr>
      <vt:lpstr>PIECE-WISE FUNCTIONS</vt:lpstr>
      <vt:lpstr>PIECE-WISE FUNCTIONS</vt:lpstr>
      <vt:lpstr>PIECE-WISE FUNCTIONS</vt:lpstr>
      <vt:lpstr>PIECE-WISE FUNCTIONS</vt:lpstr>
      <vt:lpstr>BEHAVIOR</vt:lpstr>
      <vt:lpstr>BEHAVIOR</vt:lpstr>
      <vt:lpstr>EXTREMA</vt:lpstr>
      <vt:lpstr>EXTREMA</vt:lpstr>
      <vt:lpstr>BEHAVIOR &amp; EXTREMA</vt:lpstr>
      <vt:lpstr>LET’S PRACTICE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58</cp:revision>
  <dcterms:created xsi:type="dcterms:W3CDTF">2014-08-15T16:50:20Z</dcterms:created>
  <dcterms:modified xsi:type="dcterms:W3CDTF">2017-08-29T11:01:30Z</dcterms:modified>
</cp:coreProperties>
</file>