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7" r:id="rId2"/>
    <p:sldId id="260" r:id="rId3"/>
    <p:sldId id="259" r:id="rId4"/>
    <p:sldId id="272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0"/>
    <p:restoredTop sz="91445"/>
  </p:normalViewPr>
  <p:slideViewPr>
    <p:cSldViewPr snapToGrid="0" snapToObjects="1">
      <p:cViewPr>
        <p:scale>
          <a:sx n="78" d="100"/>
          <a:sy n="78" d="100"/>
        </p:scale>
        <p:origin x="624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22,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g"/><Relationship Id="rId3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1507"/>
            <a:ext cx="8229600" cy="135635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Determine if each of the following graphs represents a function.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7" t="16893" r="30472" b="15308"/>
          <a:stretch>
            <a:fillRect/>
          </a:stretch>
        </p:blipFill>
        <p:spPr bwMode="auto">
          <a:xfrm>
            <a:off x="3474564" y="3499891"/>
            <a:ext cx="2338046" cy="24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1" t="22427" r="14850" b="11156"/>
          <a:stretch>
            <a:fillRect/>
          </a:stretch>
        </p:blipFill>
        <p:spPr bwMode="auto">
          <a:xfrm>
            <a:off x="457200" y="3499891"/>
            <a:ext cx="2692162" cy="24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3" t="12741" r="24256" b="24992"/>
          <a:stretch/>
        </p:blipFill>
        <p:spPr bwMode="auto">
          <a:xfrm>
            <a:off x="6137812" y="3499891"/>
            <a:ext cx="2405576" cy="251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61182" y="1374767"/>
            <a:ext cx="7751298" cy="1480975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Domain and range can be determined using the graph of a function. These can be described using interval notation.</a:t>
            </a:r>
            <a:endParaRPr lang="en-US" dirty="0" smtClean="0"/>
          </a:p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07407" y="28886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61182" y="3213656"/>
            <a:ext cx="3488787" cy="3004264"/>
            <a:chOff x="864" y="1440"/>
            <a:chExt cx="2112" cy="1932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67" r="10944"/>
            <a:stretch>
              <a:fillRect/>
            </a:stretch>
          </p:blipFill>
          <p:spPr bwMode="auto">
            <a:xfrm>
              <a:off x="864" y="1488"/>
              <a:ext cx="2112" cy="1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 flipV="1">
              <a:off x="912" y="1440"/>
              <a:ext cx="48" cy="19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880" y="1440"/>
              <a:ext cx="48" cy="24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536831" y="3784181"/>
            <a:ext cx="2039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Domain: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Range: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833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2535" y="1376851"/>
            <a:ext cx="7146388" cy="4435190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dirty="0" smtClean="0"/>
              <a:t>Determine the domain and range of each function below.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6" t="15509" r="19731" b="33295"/>
          <a:stretch>
            <a:fillRect/>
          </a:stretch>
        </p:blipFill>
        <p:spPr bwMode="auto">
          <a:xfrm>
            <a:off x="1666972" y="2405819"/>
            <a:ext cx="2331720" cy="196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38" t="19371" r="7242" b="32199"/>
          <a:stretch>
            <a:fillRect/>
          </a:stretch>
        </p:blipFill>
        <p:spPr bwMode="auto">
          <a:xfrm>
            <a:off x="4723129" y="2405819"/>
            <a:ext cx="2897945" cy="202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9" t="27088" r="16367" b="19112"/>
          <a:stretch/>
        </p:blipFill>
        <p:spPr bwMode="auto">
          <a:xfrm>
            <a:off x="2669238" y="4698609"/>
            <a:ext cx="3481967" cy="193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5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61182" y="1796143"/>
            <a:ext cx="7751298" cy="3869871"/>
          </a:xfrm>
        </p:spPr>
        <p:txBody>
          <a:bodyPr anchor="ctr">
            <a:noAutofit/>
          </a:bodyPr>
          <a:lstStyle/>
          <a:p>
            <a:pPr algn="ctr"/>
            <a:r>
              <a:rPr lang="en-US" altLang="en-US" sz="4400" dirty="0" smtClean="0"/>
              <a:t>Domain and Range Worksheet</a:t>
            </a:r>
            <a:endParaRPr lang="en-US" sz="4400" dirty="0" smtClean="0"/>
          </a:p>
          <a:p>
            <a:pPr algn="ctr"/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4780293" cy="452596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500" dirty="0" smtClean="0"/>
              <a:t>Explain in your own words- what is a function? What is domain? What is range?</a:t>
            </a:r>
          </a:p>
          <a:p>
            <a:pPr marL="457200" lvl="0" indent="-457200">
              <a:buAutoNum type="arabicPeriod"/>
            </a:pPr>
            <a:r>
              <a:rPr lang="en-US" sz="2500" dirty="0" smtClean="0"/>
              <a:t>Why does the vertical line test prove whether a graph represents a function?</a:t>
            </a:r>
          </a:p>
          <a:p>
            <a:pPr marL="457200" lvl="0" indent="-457200">
              <a:buAutoNum type="arabicPeriod"/>
            </a:pPr>
            <a:r>
              <a:rPr lang="en-US" sz="2500" dirty="0" smtClean="0"/>
              <a:t>Does the graph to the right represent a function? Why or why not?</a:t>
            </a:r>
            <a:endParaRPr lang="en-US" sz="2500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pic>
        <p:nvPicPr>
          <p:cNvPr id="9224" name="Picture 8" descr="mage result for piecew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01" y="3003083"/>
            <a:ext cx="3371233" cy="333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6702572" y="4372317"/>
            <a:ext cx="84406" cy="84406"/>
          </a:xfrm>
          <a:prstGeom prst="ellipse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RELATIONS &amp; FUNCTIONS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smtClean="0"/>
              <a:t>FUNCTIONS, EQUATIONS, &amp;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0"/>
            <a:ext cx="7695027" cy="45259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 </a:t>
            </a:r>
            <a:r>
              <a:rPr lang="en-US" sz="3200" i="1" u="sng" dirty="0" smtClean="0"/>
              <a:t>relation</a:t>
            </a:r>
            <a:r>
              <a:rPr lang="en-US" sz="32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 smtClean="0"/>
              <a:t>any set of ordered pairs.</a:t>
            </a:r>
          </a:p>
          <a:p>
            <a:pPr algn="ctr"/>
            <a:endParaRPr lang="en-US" sz="1050" dirty="0"/>
          </a:p>
          <a:p>
            <a:pPr algn="ctr"/>
            <a:r>
              <a:rPr lang="en-US" sz="3200" dirty="0" smtClean="0"/>
              <a:t>The set of all independent values (</a:t>
            </a:r>
            <a:r>
              <a:rPr lang="en-US" sz="3200" i="1" dirty="0" smtClean="0"/>
              <a:t>typically the x values</a:t>
            </a:r>
            <a:r>
              <a:rPr lang="en-US" sz="3200" dirty="0" smtClean="0"/>
              <a:t>) is called the </a:t>
            </a:r>
            <a:r>
              <a:rPr lang="en-US" sz="3200" i="1" u="sng" dirty="0" smtClean="0"/>
              <a:t>domain</a:t>
            </a:r>
            <a:r>
              <a:rPr lang="en-US" sz="3200" dirty="0" smtClean="0"/>
              <a:t>.</a:t>
            </a:r>
          </a:p>
          <a:p>
            <a:pPr algn="ctr"/>
            <a:endParaRPr lang="en-US" sz="1050" dirty="0" smtClean="0"/>
          </a:p>
          <a:p>
            <a:pPr algn="ctr"/>
            <a:r>
              <a:rPr lang="en-US" sz="3200" dirty="0" smtClean="0"/>
              <a:t>The set of all dependent values (</a:t>
            </a:r>
            <a:r>
              <a:rPr lang="en-US" sz="3200" i="1" dirty="0" smtClean="0"/>
              <a:t>typically the y values</a:t>
            </a:r>
            <a:r>
              <a:rPr lang="en-US" sz="3200" dirty="0" smtClean="0"/>
              <a:t>) is called the </a:t>
            </a:r>
            <a:r>
              <a:rPr lang="en-US" sz="3200" i="1" u="sng" dirty="0" smtClean="0"/>
              <a:t>range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0"/>
            <a:ext cx="7695027" cy="45259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 </a:t>
            </a:r>
            <a:r>
              <a:rPr lang="en-US" sz="3200" i="1" u="sng" dirty="0" smtClean="0"/>
              <a:t>relation</a:t>
            </a:r>
            <a:r>
              <a:rPr lang="en-US" sz="32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 smtClean="0"/>
              <a:t>any set of ordered pairs.</a:t>
            </a:r>
          </a:p>
          <a:p>
            <a:pPr algn="ctr"/>
            <a:endParaRPr lang="en-US" sz="105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{ </a:t>
            </a:r>
            <a:r>
              <a:rPr lang="en-US" sz="3200" b="0" dirty="0" smtClean="0"/>
              <a:t>(sitting,80), (walking,325), (aerobics,505), (tennis,505),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b="0" dirty="0" smtClean="0"/>
              <a:t>(running, 720), (swimming,790) </a:t>
            </a:r>
            <a:r>
              <a:rPr lang="en-US" sz="3200" dirty="0" smtClean="0"/>
              <a:t>}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Domain: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Range:</a:t>
            </a:r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1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61182" y="1374767"/>
            <a:ext cx="7751298" cy="2310968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dirty="0" smtClean="0"/>
              <a:t>A </a:t>
            </a:r>
            <a:r>
              <a:rPr lang="en-US" altLang="en-US" sz="2400" dirty="0"/>
              <a:t>relation in which each member of the domain corresponds to </a:t>
            </a:r>
            <a:r>
              <a:rPr lang="en-US" altLang="en-US" sz="2400" i="1" dirty="0"/>
              <a:t>exactly one</a:t>
            </a:r>
            <a:r>
              <a:rPr lang="en-US" altLang="en-US" sz="2400" dirty="0"/>
              <a:t> member of the range is a </a:t>
            </a:r>
            <a:r>
              <a:rPr lang="en-US" altLang="en-US" sz="2400" i="1" u="sng" dirty="0"/>
              <a:t>function</a:t>
            </a:r>
            <a:r>
              <a:rPr lang="en-US" altLang="en-US" sz="2400" dirty="0"/>
              <a:t>. </a:t>
            </a:r>
            <a:endParaRPr lang="en-US" sz="2400" dirty="0"/>
          </a:p>
          <a:p>
            <a:pPr algn="ctr"/>
            <a:r>
              <a:rPr lang="en-US" sz="2400" dirty="0" smtClean="0"/>
              <a:t>There are three ways to represent a </a:t>
            </a:r>
            <a:r>
              <a:rPr lang="en-US" sz="2400" dirty="0" smtClean="0"/>
              <a:t>function (or relation)- </a:t>
            </a:r>
            <a:r>
              <a:rPr lang="en-US" sz="2400" i="1" dirty="0" smtClean="0"/>
              <a:t>numerically, analytically, and graphically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8" y="3688666"/>
            <a:ext cx="3620774" cy="275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5"/>
          <a:stretch/>
        </p:blipFill>
        <p:spPr bwMode="auto">
          <a:xfrm>
            <a:off x="3751384" y="3581400"/>
            <a:ext cx="523318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7046" y="2994703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numerically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4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0"/>
            <a:ext cx="7695027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/>
              <a:t>Determine if each set below represents a function or just a relation. State the domain and range.</a:t>
            </a:r>
          </a:p>
          <a:p>
            <a:pPr algn="ctr"/>
            <a:r>
              <a:rPr lang="en-US" sz="3200" dirty="0" smtClean="0"/>
              <a:t>1.				</a:t>
            </a:r>
          </a:p>
          <a:p>
            <a:pPr algn="ctr"/>
            <a:endParaRPr lang="en-US" sz="2000" dirty="0"/>
          </a:p>
          <a:p>
            <a:pPr algn="ctr"/>
            <a:r>
              <a:rPr lang="en-US" sz="3200" dirty="0" smtClean="0"/>
              <a:t>2.				</a:t>
            </a:r>
          </a:p>
          <a:p>
            <a:pPr algn="ctr"/>
            <a:r>
              <a:rPr lang="en-US" sz="3200" dirty="0" smtClean="0"/>
              <a:t>		</a:t>
            </a:r>
          </a:p>
          <a:p>
            <a:pPr algn="ctr"/>
            <a:r>
              <a:rPr lang="en-US" sz="3200" dirty="0" smtClean="0"/>
              <a:t>3.				</a:t>
            </a:r>
          </a:p>
          <a:p>
            <a:pPr algn="ctr"/>
            <a:endParaRPr lang="en-US" sz="105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 algn="ctr"/>
            <a:endParaRPr lang="en-US" sz="1600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114829"/>
              </p:ext>
            </p:extLst>
          </p:nvPr>
        </p:nvGraphicFramePr>
        <p:xfrm>
          <a:off x="3212634" y="3028218"/>
          <a:ext cx="301466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295280" imgH="1473120" progId="Equation.RSEE4">
                  <p:embed/>
                </p:oleObj>
              </mc:Choice>
              <mc:Fallback>
                <p:oleObj name="Equation" r:id="rId3" imgW="1295280" imgH="1473120" progId="Equation.RS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634" y="3028218"/>
                        <a:ext cx="301466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61182" y="1374767"/>
                <a:ext cx="7751298" cy="443519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altLang="en-US" sz="2400" dirty="0" smtClean="0"/>
                  <a:t>A </a:t>
                </a:r>
                <a:r>
                  <a:rPr lang="en-US" altLang="en-US" sz="2400" dirty="0"/>
                  <a:t>relation in which each member of the domain corresponds to </a:t>
                </a:r>
                <a:r>
                  <a:rPr lang="en-US" altLang="en-US" sz="2400" i="1" dirty="0"/>
                  <a:t>exactly one</a:t>
                </a:r>
                <a:r>
                  <a:rPr lang="en-US" altLang="en-US" sz="2400" dirty="0"/>
                  <a:t> member of the range is a </a:t>
                </a:r>
                <a:r>
                  <a:rPr lang="en-US" altLang="en-US" sz="2400" i="1" u="sng" dirty="0"/>
                  <a:t>function</a:t>
                </a:r>
                <a:r>
                  <a:rPr lang="en-US" altLang="en-US" sz="2400" dirty="0"/>
                  <a:t>. </a:t>
                </a:r>
                <a:endParaRPr lang="en-US" sz="2400" dirty="0"/>
              </a:p>
              <a:p>
                <a:pPr algn="ctr"/>
                <a:r>
                  <a:rPr lang="en-US" sz="2400" dirty="0" smtClean="0"/>
                  <a:t>There are three ways to represent a </a:t>
                </a:r>
                <a:r>
                  <a:rPr lang="en-US" sz="2400" dirty="0" smtClean="0"/>
                  <a:t>function (or relation)- </a:t>
                </a:r>
                <a:r>
                  <a:rPr lang="en-US" sz="2400" i="1" dirty="0" smtClean="0"/>
                  <a:t>numerically, analytically, and graphically</a:t>
                </a:r>
                <a:r>
                  <a:rPr lang="en-US" sz="2400" dirty="0" smtClean="0"/>
                  <a:t>.</a:t>
                </a:r>
              </a:p>
              <a:p>
                <a:pPr algn="ctr"/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latin typeface="Cambria Math" charset="0"/>
                        </a:rPr>
                        <m:t>𝒚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= −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𝟎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.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𝟎𝟏𝟔</m:t>
                      </m:r>
                      <m:sSup>
                        <m:sSupPr>
                          <m:ctrlPr>
                            <a:rPr lang="en-US" sz="360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1" i="1" dirty="0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dirty="0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dirty="0" smtClean="0">
                          <a:latin typeface="Cambria Math" charset="0"/>
                        </a:rPr>
                        <m:t> + 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𝟎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.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𝟗𝟑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𝒙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 + 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𝟖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.</m:t>
                      </m:r>
                      <m:r>
                        <a:rPr lang="en-US" sz="3600" b="1" i="1" dirty="0" smtClean="0">
                          <a:latin typeface="Cambria Math" charset="0"/>
                        </a:rPr>
                        <m:t>𝟓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61182" y="1374767"/>
                <a:ext cx="7751298" cy="4435190"/>
              </a:xfrm>
              <a:blipFill rotWithShape="0">
                <a:blip r:embed="rId2"/>
                <a:stretch>
                  <a:fillRect l="-157" t="-963" r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2326" y="2994703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mtClean="0">
                <a:solidFill>
                  <a:schemeClr val="tx2"/>
                </a:solidFill>
              </a:rPr>
              <a:t>analytically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443" y="4933456"/>
            <a:ext cx="253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</a:rPr>
              <a:t>dependent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3677" y="4942642"/>
            <a:ext cx="253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</a:rPr>
              <a:t>independent</a:t>
            </a:r>
            <a:endParaRPr lang="en-US" sz="2000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012326" y="4581726"/>
            <a:ext cx="376794" cy="35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71197" y="4580661"/>
            <a:ext cx="531446" cy="35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392702" y="4580661"/>
            <a:ext cx="0" cy="35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0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42535" y="1376851"/>
                <a:ext cx="7146388" cy="443519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altLang="en-US" sz="2400" dirty="0" smtClean="0"/>
                  <a:t>NOT all equations represent functions. Keep in mind that if the equation can be solved for </a:t>
                </a:r>
                <a:r>
                  <a:rPr lang="en-US" altLang="en-US" sz="2400" u="sng" dirty="0" smtClean="0"/>
                  <a:t>more than one value of y</a:t>
                </a:r>
                <a:r>
                  <a:rPr lang="en-US" altLang="en-US" sz="2400" dirty="0" smtClean="0"/>
                  <a:t>, then the equation is </a:t>
                </a:r>
                <a:r>
                  <a:rPr lang="en-US" altLang="en-US" sz="2400" i="1" u="sng" dirty="0" smtClean="0"/>
                  <a:t>not a function</a:t>
                </a:r>
                <a:r>
                  <a:rPr lang="en-US" altLang="en-US" sz="240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600" i="1" dirty="0" smtClean="0">
                          <a:latin typeface="Cambria Math" charset="0"/>
                        </a:rPr>
                        <m:t>+4</m:t>
                      </m:r>
                      <m:r>
                        <a:rPr lang="en-US" sz="3600" i="1" dirty="0" smtClean="0">
                          <a:latin typeface="Cambria Math" charset="0"/>
                        </a:rPr>
                        <m:t>𝑦</m:t>
                      </m:r>
                      <m:r>
                        <a:rPr lang="en-US" sz="3600" i="1" dirty="0" smtClean="0">
                          <a:latin typeface="Cambria Math" charset="0"/>
                        </a:rPr>
                        <m:t>=8</m:t>
                      </m:r>
                    </m:oMath>
                  </m:oMathPara>
                </a14:m>
                <a:endParaRPr lang="en-US" sz="36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dirty="0" smtClean="0">
                          <a:latin typeface="Cambria Math" charset="0"/>
                        </a:rPr>
                        <m:t>+2</m:t>
                      </m:r>
                      <m:r>
                        <a:rPr lang="en-US" sz="3600" i="1" dirty="0" smtClean="0">
                          <a:latin typeface="Cambria Math" charset="0"/>
                        </a:rPr>
                        <m:t>𝑦</m:t>
                      </m:r>
                      <m:r>
                        <a:rPr lang="en-US" sz="3600" i="1" dirty="0" smtClean="0">
                          <a:latin typeface="Cambria Math" charset="0"/>
                        </a:rPr>
                        <m:t>=10</m:t>
                      </m:r>
                    </m:oMath>
                  </m:oMathPara>
                </a14:m>
                <a:endParaRPr lang="en-US" sz="36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dirty="0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i="1" dirty="0" smtClean="0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3600" i="1" dirty="0" smtClean="0">
                          <a:latin typeface="Cambria Math" charset="0"/>
                        </a:rPr>
                        <m:t>=16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42535" y="1376851"/>
                <a:ext cx="7146388" cy="4435190"/>
              </a:xfrm>
              <a:blipFill rotWithShape="0">
                <a:blip r:embed="rId2"/>
                <a:stretch>
                  <a:fillRect l="-1280" t="-963" r="-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107766" y="3418449"/>
            <a:ext cx="1125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07766" y="4344572"/>
            <a:ext cx="1125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07766" y="5186290"/>
            <a:ext cx="1125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61182" y="1374767"/>
            <a:ext cx="7751298" cy="2212495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dirty="0" smtClean="0"/>
              <a:t>A </a:t>
            </a:r>
            <a:r>
              <a:rPr lang="en-US" altLang="en-US" sz="2400" dirty="0"/>
              <a:t>relation in which each member of the domain corresponds to </a:t>
            </a:r>
            <a:r>
              <a:rPr lang="en-US" altLang="en-US" sz="2400" i="1" dirty="0"/>
              <a:t>exactly one</a:t>
            </a:r>
            <a:r>
              <a:rPr lang="en-US" altLang="en-US" sz="2400" dirty="0"/>
              <a:t> member of the range is a </a:t>
            </a:r>
            <a:r>
              <a:rPr lang="en-US" altLang="en-US" sz="2400" i="1" u="sng" dirty="0"/>
              <a:t>function</a:t>
            </a:r>
            <a:r>
              <a:rPr lang="en-US" altLang="en-US" sz="2400" dirty="0"/>
              <a:t>. </a:t>
            </a:r>
            <a:endParaRPr lang="en-US" sz="2400" dirty="0"/>
          </a:p>
          <a:p>
            <a:pPr algn="ctr"/>
            <a:r>
              <a:rPr lang="en-US" sz="2400" dirty="0" smtClean="0"/>
              <a:t>There are three ways to represent a </a:t>
            </a:r>
            <a:r>
              <a:rPr lang="en-US" sz="2400" dirty="0" smtClean="0"/>
              <a:t>function (or relation)- </a:t>
            </a:r>
            <a:r>
              <a:rPr lang="en-US" sz="2400" i="1" dirty="0" smtClean="0"/>
              <a:t>numerically, analytically, and graphically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07407" y="28886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6200" y="2984143"/>
            <a:ext cx="253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mtClean="0">
                <a:solidFill>
                  <a:schemeClr val="tx2"/>
                </a:solidFill>
              </a:rPr>
              <a:t>graphically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709224" y="3812343"/>
            <a:ext cx="2567354" cy="2041323"/>
            <a:chOff x="864" y="1440"/>
            <a:chExt cx="2112" cy="1932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67" r="10944"/>
            <a:stretch>
              <a:fillRect/>
            </a:stretch>
          </p:blipFill>
          <p:spPr bwMode="auto">
            <a:xfrm>
              <a:off x="864" y="1488"/>
              <a:ext cx="2112" cy="1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 flipV="1">
              <a:off x="912" y="1440"/>
              <a:ext cx="48" cy="19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880" y="1440"/>
              <a:ext cx="48" cy="24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0" t="29346" r="35355" b="29144"/>
          <a:stretch>
            <a:fillRect/>
          </a:stretch>
        </p:blipFill>
        <p:spPr bwMode="auto">
          <a:xfrm>
            <a:off x="4930049" y="3645333"/>
            <a:ext cx="2345188" cy="242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3389141" y="3810841"/>
            <a:ext cx="0" cy="2042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6317957" y="3645333"/>
            <a:ext cx="0" cy="242605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4633</TotalTime>
  <Words>425</Words>
  <Application>Microsoft Macintosh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Black</vt:lpstr>
      <vt:lpstr>Cambria Math</vt:lpstr>
      <vt:lpstr>Arial</vt:lpstr>
      <vt:lpstr>Calibri</vt:lpstr>
      <vt:lpstr>Essential</vt:lpstr>
      <vt:lpstr>Respondus Equation Editor 4.0 Equation</vt:lpstr>
      <vt:lpstr>Bell ringer</vt:lpstr>
      <vt:lpstr>FUNCTIONS, EQUATIONS, &amp; GRAPHS</vt:lpstr>
      <vt:lpstr>RELATIONS</vt:lpstr>
      <vt:lpstr>RELATIONS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LET’S PRACTICE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43</cp:revision>
  <dcterms:created xsi:type="dcterms:W3CDTF">2014-08-15T16:50:20Z</dcterms:created>
  <dcterms:modified xsi:type="dcterms:W3CDTF">2017-08-23T02:35:08Z</dcterms:modified>
</cp:coreProperties>
</file>