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7" r:id="rId2"/>
    <p:sldId id="260" r:id="rId3"/>
    <p:sldId id="303" r:id="rId4"/>
    <p:sldId id="295" r:id="rId5"/>
    <p:sldId id="306" r:id="rId6"/>
    <p:sldId id="305" r:id="rId7"/>
    <p:sldId id="307" r:id="rId8"/>
    <p:sldId id="308" r:id="rId9"/>
    <p:sldId id="30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6"/>
    <p:restoredTop sz="91445"/>
  </p:normalViewPr>
  <p:slideViewPr>
    <p:cSldViewPr snapToGrid="0" snapToObjects="1">
      <p:cViewPr>
        <p:scale>
          <a:sx n="81" d="100"/>
          <a:sy n="81" d="100"/>
        </p:scale>
        <p:origin x="352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28,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87829" y="1379023"/>
                <a:ext cx="7750628" cy="5103420"/>
              </a:xfrm>
            </p:spPr>
            <p:txBody>
              <a:bodyPr anchor="ctr">
                <a:normAutofit/>
              </a:bodyPr>
              <a:lstStyle/>
              <a:p>
                <a:pPr algn="ctr"/>
                <a:r>
                  <a:rPr lang="en-US" sz="3600" dirty="0" smtClean="0"/>
                  <a:t>What transformations are there in the equation below?</a:t>
                </a:r>
              </a:p>
              <a:p>
                <a:pPr algn="ctr"/>
                <a:endParaRPr lang="en-US" sz="28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dirty="0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80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800" i="1" dirty="0" smtClean="0">
                          <a:latin typeface="Cambria Math" charset="0"/>
                        </a:rPr>
                        <m:t>=2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80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4800" i="1" dirty="0" smtClean="0">
                              <a:latin typeface="Cambria Math" charset="0"/>
                            </a:rPr>
                            <m:t>−5</m:t>
                          </m:r>
                        </m:e>
                      </m:d>
                      <m:r>
                        <a:rPr lang="en-US" sz="4800" b="1" i="1" dirty="0" smtClean="0">
                          <a:latin typeface="Cambria Math" charset="0"/>
                        </a:rPr>
                        <m:t>−</m:t>
                      </m:r>
                      <m:r>
                        <a:rPr lang="en-US" sz="4800" b="0" i="1" dirty="0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6000" b="0" dirty="0" smtClean="0"/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3200" b="0" dirty="0" smtClean="0"/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0" dirty="0" smtClean="0"/>
                  <a:t>[</a:t>
                </a:r>
                <a:r>
                  <a:rPr lang="en-US" sz="3200" b="0" i="1" dirty="0" smtClean="0"/>
                  <a:t>When you finish your Bell Ringer,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0" i="1" dirty="0"/>
                  <a:t>g</a:t>
                </a:r>
                <a:r>
                  <a:rPr lang="en-US" sz="3200" b="0" i="1" dirty="0" smtClean="0"/>
                  <a:t>rab a textbook and tear out pages 77-82</a:t>
                </a:r>
                <a:r>
                  <a:rPr lang="en-US" sz="3200" b="0" dirty="0" smtClean="0"/>
                  <a:t>]</a:t>
                </a:r>
                <a:endParaRPr lang="en-US" sz="3200" b="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7829" y="1379023"/>
                <a:ext cx="7750628" cy="5103420"/>
              </a:xfrm>
              <a:blipFill rotWithShape="0">
                <a:blip r:embed="rId2"/>
                <a:stretch>
                  <a:fillRect l="-1887" r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9"/>
            <a:ext cx="8410749" cy="1455364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A student solved an equation using the steps below. Explain the error they made and find the correct solution.</a:t>
            </a:r>
            <a:endParaRPr lang="en-US" sz="3600" b="0" dirty="0" smtClean="0"/>
          </a:p>
          <a:p>
            <a:pPr algn="ctr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65" y="2774732"/>
            <a:ext cx="6201979" cy="369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ABSOLUTE VALUE FUNCTIONS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446657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u="sng" dirty="0" smtClean="0"/>
              <a:t>Explore A</a:t>
            </a:r>
          </a:p>
          <a:p>
            <a:pPr algn="ctr"/>
            <a:r>
              <a:rPr lang="en-US" sz="3600" dirty="0" smtClean="0"/>
              <a:t>Using the transformations stated, graph the function f(x).</a:t>
            </a:r>
          </a:p>
          <a:p>
            <a:pPr algn="ctr"/>
            <a:r>
              <a:rPr lang="en-US" sz="3600" dirty="0" smtClean="0"/>
              <a:t>Then graph g(x)=2 [</a:t>
            </a:r>
            <a:r>
              <a:rPr lang="en-US" sz="3600" i="1" dirty="0" smtClean="0"/>
              <a:t>horizontal line</a:t>
            </a:r>
            <a:r>
              <a:rPr lang="en-US" sz="3600" dirty="0" smtClean="0"/>
              <a:t>]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b="0" i="1" dirty="0" smtClean="0"/>
              <a:t>If you finish, think about part B. What are the </a:t>
            </a:r>
            <a:r>
              <a:rPr lang="en-US" b="0" i="1" u="sng" dirty="0" smtClean="0"/>
              <a:t>solutions</a:t>
            </a:r>
            <a:r>
              <a:rPr lang="en-US" b="0" i="1" dirty="0" smtClean="0"/>
              <a:t>?</a:t>
            </a:r>
            <a:endParaRPr lang="en-US" b="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73935" y="1637862"/>
                <a:ext cx="3808423" cy="4525963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)=2|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−5|−4</m:t>
                      </m:r>
                    </m:oMath>
                  </m:oMathPara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charset="0"/>
                        </a:rPr>
                        <m:t>𝑔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200" i="1" dirty="0" smtClean="0">
                          <a:latin typeface="Cambria Math" charset="0"/>
                        </a:rPr>
                        <m:t>)=2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73935" y="1637862"/>
                <a:ext cx="3808423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89" y="1524318"/>
            <a:ext cx="3598918" cy="362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73935" y="1637862"/>
                <a:ext cx="6677748" cy="4525963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4400" b="1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1" i="1" dirty="0" smtClean="0">
                              <a:latin typeface="Cambria Math" charset="0"/>
                            </a:rPr>
                            <m:t>𝟑</m:t>
                          </m:r>
                          <m:r>
                            <a:rPr lang="en-US" sz="44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dirty="0" smtClean="0">
                          <a:latin typeface="Cambria Math" charset="0"/>
                        </a:rPr>
                        <m:t>𝟐</m:t>
                      </m:r>
                      <m:r>
                        <a:rPr lang="en-US" sz="4400" b="1" i="1" dirty="0" smtClean="0">
                          <a:latin typeface="Cambria Math" charset="0"/>
                        </a:rPr>
                        <m:t>=</m:t>
                      </m:r>
                      <m:r>
                        <a:rPr lang="en-US" sz="4400" b="1" i="1" dirty="0" smtClean="0">
                          <a:latin typeface="Cambria Math" charset="0"/>
                        </a:rPr>
                        <m:t>𝟖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73935" y="1637862"/>
                <a:ext cx="6677748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5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</p:spPr>
            <p:txBody>
              <a:bodyPr anchor="t"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charset="0"/>
                        </a:rPr>
                        <m:t>𝟑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i="1" dirty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000" b="1" i="1" dirty="0" smtClean="0">
                              <a:latin typeface="Cambria Math" charset="0"/>
                            </a:rPr>
                            <m:t>𝟒</m:t>
                          </m:r>
                          <m:r>
                            <a:rPr lang="en-US" sz="4000" i="1" dirty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000" b="1" i="1" dirty="0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000" b="1" i="1" dirty="0" smtClean="0">
                              <a:latin typeface="Cambria Math" charset="0"/>
                            </a:rPr>
                            <m:t>𝟓</m:t>
                          </m:r>
                        </m:e>
                      </m:d>
                      <m:r>
                        <a:rPr lang="en-US" sz="4000" b="1" i="1" dirty="0" smtClean="0">
                          <a:latin typeface="Cambria Math" charset="0"/>
                        </a:rPr>
                        <m:t>−</m:t>
                      </m:r>
                      <m:r>
                        <a:rPr lang="en-US" sz="4000" i="1" dirty="0">
                          <a:latin typeface="Cambria Math" charset="0"/>
                        </a:rPr>
                        <m:t>𝟐</m:t>
                      </m:r>
                      <m:r>
                        <a:rPr lang="en-US" sz="4000" i="1" dirty="0">
                          <a:latin typeface="Cambria Math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charset="0"/>
                        </a:rPr>
                        <m:t>𝟏𝟗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73935" y="1637862"/>
                <a:ext cx="6677748" cy="4525963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latin typeface="Cambria Math" charset="0"/>
                        </a:rPr>
                        <m:t>−</m:t>
                      </m:r>
                      <m:r>
                        <a:rPr lang="en-US" sz="4400" b="1" i="1" dirty="0" smtClean="0">
                          <a:latin typeface="Cambria Math" charset="0"/>
                        </a:rPr>
                        <m:t>𝟓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400" b="1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1" i="1" dirty="0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400" b="1" i="1" dirty="0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400" b="1" i="1" dirty="0" smtClean="0">
                              <a:latin typeface="Cambria Math" charset="0"/>
                            </a:rPr>
                            <m:t>𝟏</m:t>
                          </m:r>
                        </m:e>
                      </m:d>
                      <m:r>
                        <a:rPr lang="en-US" sz="4400" b="1" i="1" dirty="0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dirty="0" smtClean="0">
                          <a:latin typeface="Cambria Math" charset="0"/>
                        </a:rPr>
                        <m:t>𝟐</m:t>
                      </m:r>
                      <m:r>
                        <a:rPr lang="en-US" sz="4400" b="1" i="1" dirty="0" smtClean="0">
                          <a:latin typeface="Cambria Math" charset="0"/>
                        </a:rPr>
                        <m:t>=</m:t>
                      </m:r>
                      <m:r>
                        <a:rPr lang="en-US" sz="4400" b="1" i="1" dirty="0" smtClean="0">
                          <a:latin typeface="Cambria Math" charset="0"/>
                        </a:rPr>
                        <m:t>𝟏𝟐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73935" y="1637862"/>
                <a:ext cx="6677748" cy="45259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</p:spPr>
            <p:txBody>
              <a:bodyPr anchor="t"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latin typeface="Cambria Math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 dirty="0" smtClean="0">
                              <a:latin typeface="Cambria Math" charset="0"/>
                            </a:rPr>
                            <m:t>𝟓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sz="4000" i="1" dirty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000" b="1" i="1" dirty="0" smtClean="0">
                              <a:latin typeface="Cambria Math" charset="0"/>
                            </a:rPr>
                            <m:t>𝟐</m:t>
                          </m:r>
                          <m:r>
                            <a:rPr lang="en-US" sz="4000" i="1" dirty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000" b="1" i="1" dirty="0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000" b="1" i="1" dirty="0" smtClean="0">
                              <a:latin typeface="Cambria Math" charset="0"/>
                            </a:rPr>
                            <m:t>𝟒</m:t>
                          </m:r>
                        </m:e>
                      </m:d>
                      <m:r>
                        <a:rPr lang="en-US" sz="4000" b="1" i="1" dirty="0" smtClean="0">
                          <a:latin typeface="Cambria Math" charset="0"/>
                        </a:rPr>
                        <m:t>−</m:t>
                      </m:r>
                      <m:r>
                        <a:rPr lang="en-US" sz="4000" b="1" i="1" dirty="0" smtClean="0">
                          <a:latin typeface="Cambria Math" charset="0"/>
                        </a:rPr>
                        <m:t>𝟑</m:t>
                      </m:r>
                      <m:r>
                        <a:rPr lang="en-US" sz="4000" i="1" dirty="0">
                          <a:latin typeface="Cambria Math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charset="0"/>
                        </a:rPr>
                        <m:t>−</m:t>
                      </m:r>
                      <m:r>
                        <a:rPr lang="en-US" sz="4000" b="1" i="1" dirty="0" smtClean="0">
                          <a:latin typeface="Cambria Math" charset="0"/>
                        </a:rPr>
                        <m:t>𝟑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446657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u="sng" dirty="0" smtClean="0"/>
              <a:t>Evaluate Practice [</a:t>
            </a:r>
            <a:r>
              <a:rPr lang="en-US" sz="3600" u="sng" dirty="0" err="1" smtClean="0"/>
              <a:t>pg</a:t>
            </a:r>
            <a:r>
              <a:rPr lang="en-US" sz="3600" u="sng" dirty="0" smtClean="0"/>
              <a:t> 81-82]</a:t>
            </a:r>
          </a:p>
          <a:p>
            <a:pPr algn="ctr"/>
            <a:r>
              <a:rPr lang="en-US" sz="4400" dirty="0" smtClean="0"/>
              <a:t>#1, 5, 7, 9, 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9073</TotalTime>
  <Words>144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Cambria Math</vt:lpstr>
      <vt:lpstr>Arial</vt:lpstr>
      <vt:lpstr>Essential</vt:lpstr>
      <vt:lpstr>Bell ringer</vt:lpstr>
      <vt:lpstr>FUNCTIONS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76</cp:revision>
  <dcterms:created xsi:type="dcterms:W3CDTF">2014-08-15T16:50:20Z</dcterms:created>
  <dcterms:modified xsi:type="dcterms:W3CDTF">2017-09-28T21:22:30Z</dcterms:modified>
</cp:coreProperties>
</file>